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Quattrocento" panose="02020502030000000404" pitchFamily="18" charset="0"/>
      <p:regular r:id="rId19"/>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D349FE8C-6C1D-4EE4-BBD4-6459EC26A18B}">
          <p14:sldIdLst>
            <p14:sldId id="256"/>
            <p14:sldId id="257"/>
            <p14:sldId id="258"/>
            <p14:sldId id="259"/>
            <p14:sldId id="260"/>
            <p14:sldId id="261"/>
            <p14:sldId id="262"/>
            <p14:sldId id="263"/>
            <p14:sldId id="264"/>
            <p14:sldId id="265"/>
            <p14:sldId id="266"/>
            <p14:sldId id="267"/>
            <p14:sldId id="268"/>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893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digital-portfolio.opengroup.org/togaf-standard/latest/fundamental-content.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digital-portfolio.opengroup.org/togaf-standard-architecture-development-method/latest/01-doc/chap01.html#tag\\\_01\\\_07" TargetMode="External"/><Relationship Id="rId5" Type="http://schemas.openxmlformats.org/officeDocument/2006/relationships/hyperlink" Target="https://digital-portfolio.opengroup.org/togaf-standard-architecture-development-method/latest/01-doc/chap01.html#tag\\\_01\\\_01" TargetMode="External"/><Relationship Id="rId4" Type="http://schemas.openxmlformats.org/officeDocument/2006/relationships/hyperlink" Target="https://digital-portfolio.opengroup.org/togaf-standard-introduction-and-core-concepts/latest/01-doc/chap02.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80000"/>
            </a:srgbClr>
          </a:solidFill>
          <a:ln/>
        </p:spPr>
        <p:txBody>
          <a:bodyPr/>
          <a:lstStyle/>
          <a:p>
            <a:endParaRPr lang="es-CO"/>
          </a:p>
        </p:txBody>
      </p:sp>
      <p:sp>
        <p:nvSpPr>
          <p:cNvPr id="4" name="Text 1"/>
          <p:cNvSpPr/>
          <p:nvPr/>
        </p:nvSpPr>
        <p:spPr>
          <a:xfrm>
            <a:off x="837724" y="3403402"/>
            <a:ext cx="7152799" cy="615910"/>
          </a:xfrm>
          <a:prstGeom prst="rect">
            <a:avLst/>
          </a:prstGeom>
          <a:noFill/>
          <a:ln/>
        </p:spPr>
        <p:txBody>
          <a:bodyPr wrap="none" lIns="0" tIns="0" rIns="0" bIns="0" rtlCol="0" anchor="t"/>
          <a:lstStyle/>
          <a:p>
            <a:pPr marL="0" indent="0" algn="l">
              <a:lnSpc>
                <a:spcPts val="4850"/>
              </a:lnSpc>
              <a:buNone/>
            </a:pPr>
            <a:r>
              <a:rPr lang="en-US" sz="3850" dirty="0">
                <a:solidFill>
                  <a:srgbClr val="FFD9BE"/>
                </a:solidFill>
                <a:latin typeface="Quattrocento" pitchFamily="34" charset="0"/>
                <a:ea typeface="Quattrocento" pitchFamily="34" charset="-122"/>
                <a:cs typeface="Quattrocento" pitchFamily="34" charset="-120"/>
              </a:rPr>
              <a:t>Introducción al estándar TOGAF</a:t>
            </a:r>
            <a:endParaRPr lang="en-US" sz="3850" dirty="0"/>
          </a:p>
        </p:txBody>
      </p:sp>
      <p:sp>
        <p:nvSpPr>
          <p:cNvPr id="5" name="Text 2"/>
          <p:cNvSpPr/>
          <p:nvPr/>
        </p:nvSpPr>
        <p:spPr>
          <a:xfrm>
            <a:off x="837724" y="4333399"/>
            <a:ext cx="7827169" cy="492681"/>
          </a:xfrm>
          <a:prstGeom prst="rect">
            <a:avLst/>
          </a:prstGeom>
          <a:noFill/>
          <a:ln/>
        </p:spPr>
        <p:txBody>
          <a:bodyPr wrap="none" lIns="0" tIns="0" rIns="0" bIns="0" rtlCol="0" anchor="t"/>
          <a:lstStyle/>
          <a:p>
            <a:pPr marL="0" indent="0" algn="l">
              <a:lnSpc>
                <a:spcPts val="3850"/>
              </a:lnSpc>
              <a:buNone/>
            </a:pPr>
            <a:r>
              <a:rPr lang="en-US" sz="3100" dirty="0">
                <a:solidFill>
                  <a:srgbClr val="FFD9BE"/>
                </a:solidFill>
                <a:latin typeface="Quattrocento" pitchFamily="34" charset="0"/>
                <a:ea typeface="Quattrocento" pitchFamily="34" charset="-122"/>
                <a:cs typeface="Quattrocento" pitchFamily="34" charset="-120"/>
              </a:rPr>
              <a:t>Ayda Castro – Johan Tamara – Natalia Forero</a:t>
            </a:r>
            <a:endParaRPr lang="en-US" sz="3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628769"/>
            <a:ext cx="5361503" cy="554355"/>
          </a:xfrm>
          <a:prstGeom prst="rect">
            <a:avLst/>
          </a:prstGeom>
          <a:noFill/>
          <a:ln/>
        </p:spPr>
        <p:txBody>
          <a:bodyPr wrap="none" lIns="0" tIns="0" rIns="0" bIns="0" rtlCol="0" anchor="t"/>
          <a:lstStyle/>
          <a:p>
            <a:pPr marL="0" indent="0" algn="l">
              <a:lnSpc>
                <a:spcPts val="4350"/>
              </a:lnSpc>
              <a:buNone/>
            </a:pPr>
            <a:r>
              <a:rPr lang="en-US" sz="3450" dirty="0">
                <a:solidFill>
                  <a:srgbClr val="FFD9BE"/>
                </a:solidFill>
                <a:latin typeface="Quattrocento" pitchFamily="34" charset="0"/>
                <a:ea typeface="Quattrocento" pitchFamily="34" charset="-122"/>
                <a:cs typeface="Quattrocento" pitchFamily="34" charset="-120"/>
              </a:rPr>
              <a:t>Arquitectura de Contenido</a:t>
            </a:r>
            <a:endParaRPr lang="en-US" sz="3450" dirty="0"/>
          </a:p>
        </p:txBody>
      </p:sp>
      <p:pic>
        <p:nvPicPr>
          <p:cNvPr id="3" name="Image 0" descr="preencoded.png"/>
          <p:cNvPicPr>
            <a:picLocks noChangeAspect="1"/>
          </p:cNvPicPr>
          <p:nvPr/>
        </p:nvPicPr>
        <p:blipFill>
          <a:blip r:embed="rId3"/>
          <a:stretch>
            <a:fillRect/>
          </a:stretch>
        </p:blipFill>
        <p:spPr>
          <a:xfrm>
            <a:off x="1175028" y="1677829"/>
            <a:ext cx="5902643" cy="4895969"/>
          </a:xfrm>
          <a:prstGeom prst="rect">
            <a:avLst/>
          </a:prstGeom>
        </p:spPr>
      </p:pic>
      <p:pic>
        <p:nvPicPr>
          <p:cNvPr id="4" name="Image 1" descr="preencoded.png"/>
          <p:cNvPicPr>
            <a:picLocks noChangeAspect="1"/>
          </p:cNvPicPr>
          <p:nvPr/>
        </p:nvPicPr>
        <p:blipFill>
          <a:blip r:embed="rId4"/>
          <a:stretch>
            <a:fillRect/>
          </a:stretch>
        </p:blipFill>
        <p:spPr>
          <a:xfrm>
            <a:off x="7315200" y="1677829"/>
            <a:ext cx="6041204" cy="4895969"/>
          </a:xfrm>
          <a:prstGeom prst="rect">
            <a:avLst/>
          </a:prstGeom>
        </p:spPr>
      </p:pic>
      <p:sp>
        <p:nvSpPr>
          <p:cNvPr id="5" name="Text 1"/>
          <p:cNvSpPr/>
          <p:nvPr/>
        </p:nvSpPr>
        <p:spPr>
          <a:xfrm>
            <a:off x="837724" y="6997898"/>
            <a:ext cx="12954952" cy="602933"/>
          </a:xfrm>
          <a:prstGeom prst="rect">
            <a:avLst/>
          </a:prstGeom>
          <a:noFill/>
          <a:ln/>
        </p:spPr>
        <p:txBody>
          <a:bodyPr wrap="square" lIns="0" tIns="0" rIns="0" bIns="0" rtlCol="0" anchor="t"/>
          <a:lstStyle/>
          <a:p>
            <a:pPr marL="0" indent="0" algn="l">
              <a:lnSpc>
                <a:spcPts val="2350"/>
              </a:lnSpc>
              <a:buNone/>
            </a:pPr>
            <a:r>
              <a:rPr lang="en-US" sz="1450" dirty="0">
                <a:solidFill>
                  <a:srgbClr val="F9EEE7"/>
                </a:solidFill>
                <a:latin typeface="Quattrocento" pitchFamily="34" charset="0"/>
                <a:ea typeface="Quattrocento" pitchFamily="34" charset="-122"/>
                <a:cs typeface="Quattrocento" pitchFamily="34" charset="-120"/>
              </a:rPr>
              <a:t>La arquitectura de contenido en TOGAF proporciona un marco estructurado para organizar y gestionar los elementos arquitectónicos, asegurando la coherencia y trazabilidad a través de todos los dominios de la arquitectura empresarial.</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79646"/>
            <a:ext cx="3942636" cy="492681"/>
          </a:xfrm>
          <a:prstGeom prst="rect">
            <a:avLst/>
          </a:prstGeom>
          <a:noFill/>
          <a:ln/>
        </p:spPr>
        <p:txBody>
          <a:bodyPr wrap="none" lIns="0" tIns="0" rIns="0" bIns="0" rtlCol="0" anchor="t"/>
          <a:lstStyle/>
          <a:p>
            <a:pPr marL="0" indent="0" algn="l">
              <a:lnSpc>
                <a:spcPts val="3850"/>
              </a:lnSpc>
              <a:buNone/>
            </a:pPr>
            <a:r>
              <a:rPr lang="en-US" sz="3100" dirty="0">
                <a:solidFill>
                  <a:srgbClr val="FFD9BE"/>
                </a:solidFill>
                <a:latin typeface="Quattrocento" pitchFamily="34" charset="0"/>
                <a:ea typeface="Quattrocento" pitchFamily="34" charset="-122"/>
                <a:cs typeface="Quattrocento" pitchFamily="34" charset="-120"/>
              </a:rPr>
              <a:t>Técnicas del ADM</a:t>
            </a:r>
            <a:endParaRPr lang="en-US" sz="3100" dirty="0"/>
          </a:p>
        </p:txBody>
      </p:sp>
      <p:sp>
        <p:nvSpPr>
          <p:cNvPr id="3" name="Shape 1"/>
          <p:cNvSpPr/>
          <p:nvPr/>
        </p:nvSpPr>
        <p:spPr>
          <a:xfrm>
            <a:off x="837724" y="1912144"/>
            <a:ext cx="12954952" cy="22860"/>
          </a:xfrm>
          <a:prstGeom prst="roundRect">
            <a:avLst>
              <a:gd name="adj" fmla="val 109952"/>
            </a:avLst>
          </a:prstGeom>
          <a:solidFill>
            <a:srgbClr val="4A6B6A"/>
          </a:solidFill>
          <a:ln/>
        </p:spPr>
        <p:txBody>
          <a:bodyPr/>
          <a:lstStyle/>
          <a:p>
            <a:endParaRPr lang="es-CO"/>
          </a:p>
        </p:txBody>
      </p:sp>
      <p:sp>
        <p:nvSpPr>
          <p:cNvPr id="4" name="Shape 2"/>
          <p:cNvSpPr/>
          <p:nvPr/>
        </p:nvSpPr>
        <p:spPr>
          <a:xfrm>
            <a:off x="2367082" y="1912144"/>
            <a:ext cx="22860" cy="502682"/>
          </a:xfrm>
          <a:prstGeom prst="roundRect">
            <a:avLst>
              <a:gd name="adj" fmla="val 109952"/>
            </a:avLst>
          </a:prstGeom>
          <a:solidFill>
            <a:srgbClr val="4A6B6A"/>
          </a:solidFill>
          <a:ln/>
        </p:spPr>
        <p:txBody>
          <a:bodyPr/>
          <a:lstStyle/>
          <a:p>
            <a:endParaRPr lang="es-CO"/>
          </a:p>
        </p:txBody>
      </p:sp>
      <p:sp>
        <p:nvSpPr>
          <p:cNvPr id="5" name="Shape 3"/>
          <p:cNvSpPr/>
          <p:nvPr/>
        </p:nvSpPr>
        <p:spPr>
          <a:xfrm>
            <a:off x="2190036" y="1723668"/>
            <a:ext cx="376952" cy="376952"/>
          </a:xfrm>
          <a:prstGeom prst="roundRect">
            <a:avLst>
              <a:gd name="adj" fmla="val 6668"/>
            </a:avLst>
          </a:prstGeom>
          <a:solidFill>
            <a:srgbClr val="315251"/>
          </a:solidFill>
          <a:ln/>
        </p:spPr>
        <p:txBody>
          <a:bodyPr/>
          <a:lstStyle/>
          <a:p>
            <a:endParaRPr lang="es-CO"/>
          </a:p>
        </p:txBody>
      </p:sp>
      <p:sp>
        <p:nvSpPr>
          <p:cNvPr id="6" name="Text 4"/>
          <p:cNvSpPr/>
          <p:nvPr/>
        </p:nvSpPr>
        <p:spPr>
          <a:xfrm>
            <a:off x="1213842" y="2582347"/>
            <a:ext cx="2329339" cy="246459"/>
          </a:xfrm>
          <a:prstGeom prst="rect">
            <a:avLst/>
          </a:prstGeom>
          <a:noFill/>
          <a:ln/>
        </p:spPr>
        <p:txBody>
          <a:bodyPr wrap="none" lIns="0" tIns="0" rIns="0" bIns="0" rtlCol="0" anchor="t"/>
          <a:lstStyle/>
          <a:p>
            <a:pPr marL="0" indent="0" algn="ctr">
              <a:lnSpc>
                <a:spcPts val="1900"/>
              </a:lnSpc>
              <a:buNone/>
            </a:pPr>
            <a:r>
              <a:rPr lang="en-US" sz="1550" dirty="0">
                <a:solidFill>
                  <a:srgbClr val="EF9C82"/>
                </a:solidFill>
                <a:latin typeface="Quattrocento" pitchFamily="34" charset="0"/>
                <a:ea typeface="Quattrocento" pitchFamily="34" charset="-122"/>
                <a:cs typeface="Quattrocento" pitchFamily="34" charset="-120"/>
              </a:rPr>
              <a:t>Principios de Arquitectura</a:t>
            </a:r>
            <a:endParaRPr lang="en-US" sz="1550" dirty="0"/>
          </a:p>
        </p:txBody>
      </p:sp>
      <p:sp>
        <p:nvSpPr>
          <p:cNvPr id="7" name="Text 5"/>
          <p:cNvSpPr/>
          <p:nvPr/>
        </p:nvSpPr>
        <p:spPr>
          <a:xfrm>
            <a:off x="1005245" y="2929295"/>
            <a:ext cx="2746534" cy="1608058"/>
          </a:xfrm>
          <a:prstGeom prst="rect">
            <a:avLst/>
          </a:prstGeom>
          <a:noFill/>
          <a:ln/>
        </p:spPr>
        <p:txBody>
          <a:bodyPr wrap="square" lIns="0" tIns="0" rIns="0" bIns="0" rtlCol="0" anchor="t"/>
          <a:lstStyle/>
          <a:p>
            <a:pPr marL="0" indent="0" algn="ctr">
              <a:lnSpc>
                <a:spcPts val="2100"/>
              </a:lnSpc>
              <a:buNone/>
            </a:pPr>
            <a:r>
              <a:rPr lang="en-US" sz="1300" dirty="0">
                <a:solidFill>
                  <a:srgbClr val="F9EEE7"/>
                </a:solidFill>
                <a:latin typeface="Quattrocento" pitchFamily="34" charset="0"/>
                <a:ea typeface="Quattrocento" pitchFamily="34" charset="-122"/>
                <a:cs typeface="Quattrocento" pitchFamily="34" charset="-120"/>
              </a:rPr>
              <a:t>Describe los principios para el uso y despliegue de recursos de TI en toda la empresa, y cómo desarrollar el conjunto de reglas y directrices generales para la arquitectura que se está desarrollando</a:t>
            </a:r>
            <a:endParaRPr lang="en-US" sz="1300" dirty="0"/>
          </a:p>
        </p:txBody>
      </p:sp>
      <p:sp>
        <p:nvSpPr>
          <p:cNvPr id="8" name="Shape 6"/>
          <p:cNvSpPr/>
          <p:nvPr/>
        </p:nvSpPr>
        <p:spPr>
          <a:xfrm>
            <a:off x="5658088" y="1912144"/>
            <a:ext cx="22860" cy="502682"/>
          </a:xfrm>
          <a:prstGeom prst="roundRect">
            <a:avLst>
              <a:gd name="adj" fmla="val 109952"/>
            </a:avLst>
          </a:prstGeom>
          <a:solidFill>
            <a:srgbClr val="4A6B6A"/>
          </a:solidFill>
          <a:ln/>
        </p:spPr>
        <p:txBody>
          <a:bodyPr/>
          <a:lstStyle/>
          <a:p>
            <a:endParaRPr lang="es-CO"/>
          </a:p>
        </p:txBody>
      </p:sp>
      <p:sp>
        <p:nvSpPr>
          <p:cNvPr id="9" name="Shape 7"/>
          <p:cNvSpPr/>
          <p:nvPr/>
        </p:nvSpPr>
        <p:spPr>
          <a:xfrm>
            <a:off x="5481042" y="1723668"/>
            <a:ext cx="376952" cy="376952"/>
          </a:xfrm>
          <a:prstGeom prst="roundRect">
            <a:avLst>
              <a:gd name="adj" fmla="val 6668"/>
            </a:avLst>
          </a:prstGeom>
          <a:solidFill>
            <a:srgbClr val="315251"/>
          </a:solidFill>
          <a:ln/>
        </p:spPr>
        <p:txBody>
          <a:bodyPr/>
          <a:lstStyle/>
          <a:p>
            <a:endParaRPr lang="es-CO"/>
          </a:p>
        </p:txBody>
      </p:sp>
      <p:sp>
        <p:nvSpPr>
          <p:cNvPr id="10" name="Text 8"/>
          <p:cNvSpPr/>
          <p:nvPr/>
        </p:nvSpPr>
        <p:spPr>
          <a:xfrm>
            <a:off x="4536043" y="2582347"/>
            <a:ext cx="2266950" cy="246459"/>
          </a:xfrm>
          <a:prstGeom prst="rect">
            <a:avLst/>
          </a:prstGeom>
          <a:noFill/>
          <a:ln/>
        </p:spPr>
        <p:txBody>
          <a:bodyPr wrap="none" lIns="0" tIns="0" rIns="0" bIns="0" rtlCol="0" anchor="t"/>
          <a:lstStyle/>
          <a:p>
            <a:pPr marL="0" indent="0" algn="ctr">
              <a:lnSpc>
                <a:spcPts val="1900"/>
              </a:lnSpc>
              <a:buNone/>
            </a:pPr>
            <a:r>
              <a:rPr lang="en-US" sz="1550" dirty="0">
                <a:solidFill>
                  <a:srgbClr val="EF9C82"/>
                </a:solidFill>
                <a:latin typeface="Quattrocento" pitchFamily="34" charset="0"/>
                <a:ea typeface="Quattrocento" pitchFamily="34" charset="-122"/>
                <a:cs typeface="Quattrocento" pitchFamily="34" charset="-120"/>
              </a:rPr>
              <a:t>Stakeholder Management</a:t>
            </a:r>
            <a:endParaRPr lang="en-US" sz="1550" dirty="0"/>
          </a:p>
        </p:txBody>
      </p:sp>
      <p:sp>
        <p:nvSpPr>
          <p:cNvPr id="11" name="Text 9"/>
          <p:cNvSpPr/>
          <p:nvPr/>
        </p:nvSpPr>
        <p:spPr>
          <a:xfrm>
            <a:off x="4296251" y="2929295"/>
            <a:ext cx="2746653" cy="1608058"/>
          </a:xfrm>
          <a:prstGeom prst="rect">
            <a:avLst/>
          </a:prstGeom>
          <a:noFill/>
          <a:ln/>
        </p:spPr>
        <p:txBody>
          <a:bodyPr wrap="square" lIns="0" tIns="0" rIns="0" bIns="0" rtlCol="0" anchor="t"/>
          <a:lstStyle/>
          <a:p>
            <a:pPr marL="0" indent="0" algn="ctr">
              <a:lnSpc>
                <a:spcPts val="2100"/>
              </a:lnSpc>
              <a:buNone/>
            </a:pPr>
            <a:r>
              <a:rPr lang="en-US" sz="1300" dirty="0">
                <a:solidFill>
                  <a:srgbClr val="F9EEE7"/>
                </a:solidFill>
                <a:latin typeface="Quattrocento" pitchFamily="34" charset="0"/>
                <a:ea typeface="Quattrocento" pitchFamily="34" charset="-122"/>
                <a:cs typeface="Quattrocento" pitchFamily="34" charset="-120"/>
              </a:rPr>
              <a:t>Describe la gestión de las partes interesadas, una disciplina importante que los profesionales de la arquitectura exitosa pueden utilizar para ganar apoyo para sus proyectos</a:t>
            </a:r>
            <a:endParaRPr lang="en-US" sz="1300" dirty="0"/>
          </a:p>
        </p:txBody>
      </p:sp>
      <p:sp>
        <p:nvSpPr>
          <p:cNvPr id="12" name="Shape 10"/>
          <p:cNvSpPr/>
          <p:nvPr/>
        </p:nvSpPr>
        <p:spPr>
          <a:xfrm>
            <a:off x="8949214" y="1912144"/>
            <a:ext cx="22860" cy="502682"/>
          </a:xfrm>
          <a:prstGeom prst="roundRect">
            <a:avLst>
              <a:gd name="adj" fmla="val 109952"/>
            </a:avLst>
          </a:prstGeom>
          <a:solidFill>
            <a:srgbClr val="4A6B6A"/>
          </a:solidFill>
          <a:ln/>
        </p:spPr>
        <p:txBody>
          <a:bodyPr/>
          <a:lstStyle/>
          <a:p>
            <a:endParaRPr lang="es-CO"/>
          </a:p>
        </p:txBody>
      </p:sp>
      <p:sp>
        <p:nvSpPr>
          <p:cNvPr id="13" name="Shape 11"/>
          <p:cNvSpPr/>
          <p:nvPr/>
        </p:nvSpPr>
        <p:spPr>
          <a:xfrm>
            <a:off x="8772168" y="1723668"/>
            <a:ext cx="376952" cy="376952"/>
          </a:xfrm>
          <a:prstGeom prst="roundRect">
            <a:avLst>
              <a:gd name="adj" fmla="val 6668"/>
            </a:avLst>
          </a:prstGeom>
          <a:solidFill>
            <a:srgbClr val="315251"/>
          </a:solidFill>
          <a:ln/>
        </p:spPr>
        <p:txBody>
          <a:bodyPr/>
          <a:lstStyle/>
          <a:p>
            <a:endParaRPr lang="es-CO"/>
          </a:p>
        </p:txBody>
      </p:sp>
      <p:sp>
        <p:nvSpPr>
          <p:cNvPr id="14" name="Text 12"/>
          <p:cNvSpPr/>
          <p:nvPr/>
        </p:nvSpPr>
        <p:spPr>
          <a:xfrm>
            <a:off x="7855506" y="2582347"/>
            <a:ext cx="2210395" cy="246459"/>
          </a:xfrm>
          <a:prstGeom prst="rect">
            <a:avLst/>
          </a:prstGeom>
          <a:noFill/>
          <a:ln/>
        </p:spPr>
        <p:txBody>
          <a:bodyPr wrap="none" lIns="0" tIns="0" rIns="0" bIns="0" rtlCol="0" anchor="t"/>
          <a:lstStyle/>
          <a:p>
            <a:pPr marL="0" indent="0" algn="ctr">
              <a:lnSpc>
                <a:spcPts val="1900"/>
              </a:lnSpc>
              <a:buNone/>
            </a:pPr>
            <a:r>
              <a:rPr lang="en-US" sz="1550" dirty="0">
                <a:solidFill>
                  <a:srgbClr val="EF9C82"/>
                </a:solidFill>
                <a:latin typeface="Quattrocento" pitchFamily="34" charset="0"/>
                <a:ea typeface="Quattrocento" pitchFamily="34" charset="-122"/>
                <a:cs typeface="Quattrocento" pitchFamily="34" charset="-120"/>
              </a:rPr>
              <a:t>Patrones de Arquitectura</a:t>
            </a:r>
            <a:endParaRPr lang="en-US" sz="1550" dirty="0"/>
          </a:p>
        </p:txBody>
      </p:sp>
      <p:sp>
        <p:nvSpPr>
          <p:cNvPr id="15" name="Text 13"/>
          <p:cNvSpPr/>
          <p:nvPr/>
        </p:nvSpPr>
        <p:spPr>
          <a:xfrm>
            <a:off x="7587377" y="2929295"/>
            <a:ext cx="2746653" cy="536019"/>
          </a:xfrm>
          <a:prstGeom prst="rect">
            <a:avLst/>
          </a:prstGeom>
          <a:noFill/>
          <a:ln/>
        </p:spPr>
        <p:txBody>
          <a:bodyPr wrap="square" lIns="0" tIns="0" rIns="0" bIns="0" rtlCol="0" anchor="t"/>
          <a:lstStyle/>
          <a:p>
            <a:pPr marL="0" indent="0" algn="ctr">
              <a:lnSpc>
                <a:spcPts val="2100"/>
              </a:lnSpc>
              <a:buNone/>
            </a:pPr>
            <a:r>
              <a:rPr lang="en-US" sz="1300" dirty="0">
                <a:solidFill>
                  <a:srgbClr val="F9EEE7"/>
                </a:solidFill>
                <a:latin typeface="Quattrocento" pitchFamily="34" charset="0"/>
                <a:ea typeface="Quattrocento" pitchFamily="34" charset="-122"/>
                <a:cs typeface="Quattrocento" pitchFamily="34" charset="-120"/>
              </a:rPr>
              <a:t>Proporciona orientación sobre el uso de patrones arquitectónicos</a:t>
            </a:r>
            <a:endParaRPr lang="en-US" sz="1300" dirty="0"/>
          </a:p>
        </p:txBody>
      </p:sp>
      <p:sp>
        <p:nvSpPr>
          <p:cNvPr id="16" name="Shape 14"/>
          <p:cNvSpPr/>
          <p:nvPr/>
        </p:nvSpPr>
        <p:spPr>
          <a:xfrm>
            <a:off x="12240339" y="1912144"/>
            <a:ext cx="22860" cy="502682"/>
          </a:xfrm>
          <a:prstGeom prst="roundRect">
            <a:avLst>
              <a:gd name="adj" fmla="val 109952"/>
            </a:avLst>
          </a:prstGeom>
          <a:solidFill>
            <a:srgbClr val="4A6B6A"/>
          </a:solidFill>
          <a:ln/>
        </p:spPr>
        <p:txBody>
          <a:bodyPr/>
          <a:lstStyle/>
          <a:p>
            <a:endParaRPr lang="es-CO"/>
          </a:p>
        </p:txBody>
      </p:sp>
      <p:sp>
        <p:nvSpPr>
          <p:cNvPr id="17" name="Shape 15"/>
          <p:cNvSpPr/>
          <p:nvPr/>
        </p:nvSpPr>
        <p:spPr>
          <a:xfrm>
            <a:off x="12063293" y="1723668"/>
            <a:ext cx="376952" cy="376952"/>
          </a:xfrm>
          <a:prstGeom prst="roundRect">
            <a:avLst>
              <a:gd name="adj" fmla="val 6668"/>
            </a:avLst>
          </a:prstGeom>
          <a:solidFill>
            <a:srgbClr val="315251"/>
          </a:solidFill>
          <a:ln/>
        </p:spPr>
        <p:txBody>
          <a:bodyPr/>
          <a:lstStyle/>
          <a:p>
            <a:endParaRPr lang="es-CO"/>
          </a:p>
        </p:txBody>
      </p:sp>
      <p:sp>
        <p:nvSpPr>
          <p:cNvPr id="18" name="Text 16"/>
          <p:cNvSpPr/>
          <p:nvPr/>
        </p:nvSpPr>
        <p:spPr>
          <a:xfrm>
            <a:off x="11266170" y="2582347"/>
            <a:ext cx="1971318" cy="246459"/>
          </a:xfrm>
          <a:prstGeom prst="rect">
            <a:avLst/>
          </a:prstGeom>
          <a:noFill/>
          <a:ln/>
        </p:spPr>
        <p:txBody>
          <a:bodyPr wrap="none" lIns="0" tIns="0" rIns="0" bIns="0" rtlCol="0" anchor="t"/>
          <a:lstStyle/>
          <a:p>
            <a:pPr marL="0" indent="0" algn="ctr">
              <a:lnSpc>
                <a:spcPts val="1900"/>
              </a:lnSpc>
              <a:buNone/>
            </a:pPr>
            <a:r>
              <a:rPr lang="en-US" sz="1550" dirty="0">
                <a:solidFill>
                  <a:srgbClr val="EF9C82"/>
                </a:solidFill>
                <a:latin typeface="Quattrocento" pitchFamily="34" charset="0"/>
                <a:ea typeface="Quattrocento" pitchFamily="34" charset="-122"/>
                <a:cs typeface="Quattrocento" pitchFamily="34" charset="-120"/>
              </a:rPr>
              <a:t>Gap Analysis</a:t>
            </a:r>
            <a:endParaRPr lang="en-US" sz="1550" dirty="0"/>
          </a:p>
        </p:txBody>
      </p:sp>
      <p:sp>
        <p:nvSpPr>
          <p:cNvPr id="19" name="Text 17"/>
          <p:cNvSpPr/>
          <p:nvPr/>
        </p:nvSpPr>
        <p:spPr>
          <a:xfrm>
            <a:off x="10878503" y="2929295"/>
            <a:ext cx="2746653" cy="1340048"/>
          </a:xfrm>
          <a:prstGeom prst="rect">
            <a:avLst/>
          </a:prstGeom>
          <a:noFill/>
          <a:ln/>
        </p:spPr>
        <p:txBody>
          <a:bodyPr wrap="square" lIns="0" tIns="0" rIns="0" bIns="0" rtlCol="0" anchor="t"/>
          <a:lstStyle/>
          <a:p>
            <a:pPr marL="0" indent="0" algn="ctr">
              <a:lnSpc>
                <a:spcPts val="2100"/>
              </a:lnSpc>
              <a:buNone/>
            </a:pPr>
            <a:r>
              <a:rPr lang="en-US" sz="1300" dirty="0">
                <a:solidFill>
                  <a:srgbClr val="F9EEE7"/>
                </a:solidFill>
                <a:latin typeface="Quattrocento" pitchFamily="34" charset="0"/>
                <a:ea typeface="Quattrocento" pitchFamily="34" charset="-122"/>
                <a:cs typeface="Quattrocento" pitchFamily="34" charset="-120"/>
              </a:rPr>
              <a:t>Describe la técnica conocida como análisis de brechas; se utiliza ampliamente en el TOGAF ADM para validar una arquitectura que se está desarrollando</a:t>
            </a:r>
            <a:endParaRPr lang="en-US" sz="1300" dirty="0"/>
          </a:p>
        </p:txBody>
      </p:sp>
      <p:sp>
        <p:nvSpPr>
          <p:cNvPr id="20" name="Shape 18"/>
          <p:cNvSpPr/>
          <p:nvPr/>
        </p:nvSpPr>
        <p:spPr>
          <a:xfrm>
            <a:off x="837724" y="4914305"/>
            <a:ext cx="12954952" cy="22860"/>
          </a:xfrm>
          <a:prstGeom prst="roundRect">
            <a:avLst>
              <a:gd name="adj" fmla="val 109952"/>
            </a:avLst>
          </a:prstGeom>
          <a:solidFill>
            <a:srgbClr val="4A6B6A"/>
          </a:solidFill>
          <a:ln/>
        </p:spPr>
        <p:txBody>
          <a:bodyPr/>
          <a:lstStyle/>
          <a:p>
            <a:endParaRPr lang="es-CO"/>
          </a:p>
        </p:txBody>
      </p:sp>
      <p:sp>
        <p:nvSpPr>
          <p:cNvPr id="21" name="Shape 19"/>
          <p:cNvSpPr/>
          <p:nvPr/>
        </p:nvSpPr>
        <p:spPr>
          <a:xfrm>
            <a:off x="2367082" y="4914305"/>
            <a:ext cx="22860" cy="502682"/>
          </a:xfrm>
          <a:prstGeom prst="roundRect">
            <a:avLst>
              <a:gd name="adj" fmla="val 109952"/>
            </a:avLst>
          </a:prstGeom>
          <a:solidFill>
            <a:srgbClr val="4A6B6A"/>
          </a:solidFill>
          <a:ln/>
        </p:spPr>
        <p:txBody>
          <a:bodyPr/>
          <a:lstStyle/>
          <a:p>
            <a:endParaRPr lang="es-CO"/>
          </a:p>
        </p:txBody>
      </p:sp>
      <p:sp>
        <p:nvSpPr>
          <p:cNvPr id="22" name="Shape 20"/>
          <p:cNvSpPr/>
          <p:nvPr/>
        </p:nvSpPr>
        <p:spPr>
          <a:xfrm>
            <a:off x="2190036" y="4725829"/>
            <a:ext cx="376952" cy="376952"/>
          </a:xfrm>
          <a:prstGeom prst="roundRect">
            <a:avLst>
              <a:gd name="adj" fmla="val 6668"/>
            </a:avLst>
          </a:prstGeom>
          <a:solidFill>
            <a:srgbClr val="315251"/>
          </a:solidFill>
          <a:ln/>
        </p:spPr>
        <p:txBody>
          <a:bodyPr/>
          <a:lstStyle/>
          <a:p>
            <a:endParaRPr lang="es-CO"/>
          </a:p>
        </p:txBody>
      </p:sp>
      <p:sp>
        <p:nvSpPr>
          <p:cNvPr id="23" name="Text 21"/>
          <p:cNvSpPr/>
          <p:nvPr/>
        </p:nvSpPr>
        <p:spPr>
          <a:xfrm>
            <a:off x="1005245" y="5584507"/>
            <a:ext cx="2746534" cy="492919"/>
          </a:xfrm>
          <a:prstGeom prst="rect">
            <a:avLst/>
          </a:prstGeom>
          <a:noFill/>
          <a:ln/>
        </p:spPr>
        <p:txBody>
          <a:bodyPr wrap="square" lIns="0" tIns="0" rIns="0" bIns="0" rtlCol="0" anchor="t"/>
          <a:lstStyle/>
          <a:p>
            <a:pPr marL="0" indent="0" algn="ctr">
              <a:lnSpc>
                <a:spcPts val="1900"/>
              </a:lnSpc>
              <a:buNone/>
            </a:pPr>
            <a:r>
              <a:rPr lang="en-US" sz="1550" dirty="0">
                <a:solidFill>
                  <a:srgbClr val="EF9C82"/>
                </a:solidFill>
                <a:latin typeface="Quattrocento" pitchFamily="34" charset="0"/>
                <a:ea typeface="Quattrocento" pitchFamily="34" charset="-122"/>
                <a:cs typeface="Quattrocento" pitchFamily="34" charset="-120"/>
              </a:rPr>
              <a:t>Requisitos de interoperabilidad</a:t>
            </a:r>
            <a:endParaRPr lang="en-US" sz="1550" dirty="0"/>
          </a:p>
        </p:txBody>
      </p:sp>
      <p:sp>
        <p:nvSpPr>
          <p:cNvPr id="24" name="Text 22"/>
          <p:cNvSpPr/>
          <p:nvPr/>
        </p:nvSpPr>
        <p:spPr>
          <a:xfrm>
            <a:off x="1005245" y="6177915"/>
            <a:ext cx="2746534" cy="804029"/>
          </a:xfrm>
          <a:prstGeom prst="rect">
            <a:avLst/>
          </a:prstGeom>
          <a:noFill/>
          <a:ln/>
        </p:spPr>
        <p:txBody>
          <a:bodyPr wrap="square" lIns="0" tIns="0" rIns="0" bIns="0" rtlCol="0" anchor="t"/>
          <a:lstStyle/>
          <a:p>
            <a:pPr marL="0" indent="0" algn="ctr">
              <a:lnSpc>
                <a:spcPts val="2100"/>
              </a:lnSpc>
              <a:buNone/>
            </a:pPr>
            <a:r>
              <a:rPr lang="en-US" sz="1300" dirty="0">
                <a:solidFill>
                  <a:srgbClr val="F9EEE7"/>
                </a:solidFill>
                <a:latin typeface="Quattrocento" pitchFamily="34" charset="0"/>
                <a:ea typeface="Quattrocento" pitchFamily="34" charset="-122"/>
                <a:cs typeface="Quattrocento" pitchFamily="34" charset="-120"/>
              </a:rPr>
              <a:t>Describe una técnica para determinar los requisitos de interoperabilidad</a:t>
            </a:r>
            <a:endParaRPr lang="en-US" sz="1300" dirty="0"/>
          </a:p>
        </p:txBody>
      </p:sp>
      <p:sp>
        <p:nvSpPr>
          <p:cNvPr id="25" name="Shape 23"/>
          <p:cNvSpPr/>
          <p:nvPr/>
        </p:nvSpPr>
        <p:spPr>
          <a:xfrm>
            <a:off x="5658088" y="4914305"/>
            <a:ext cx="22860" cy="502682"/>
          </a:xfrm>
          <a:prstGeom prst="roundRect">
            <a:avLst>
              <a:gd name="adj" fmla="val 109952"/>
            </a:avLst>
          </a:prstGeom>
          <a:solidFill>
            <a:srgbClr val="4A6B6A"/>
          </a:solidFill>
          <a:ln/>
        </p:spPr>
        <p:txBody>
          <a:bodyPr/>
          <a:lstStyle/>
          <a:p>
            <a:endParaRPr lang="es-CO"/>
          </a:p>
        </p:txBody>
      </p:sp>
      <p:sp>
        <p:nvSpPr>
          <p:cNvPr id="26" name="Shape 24"/>
          <p:cNvSpPr/>
          <p:nvPr/>
        </p:nvSpPr>
        <p:spPr>
          <a:xfrm>
            <a:off x="5481042" y="4725829"/>
            <a:ext cx="376952" cy="376952"/>
          </a:xfrm>
          <a:prstGeom prst="roundRect">
            <a:avLst>
              <a:gd name="adj" fmla="val 6668"/>
            </a:avLst>
          </a:prstGeom>
          <a:solidFill>
            <a:srgbClr val="315251"/>
          </a:solidFill>
          <a:ln/>
        </p:spPr>
        <p:txBody>
          <a:bodyPr/>
          <a:lstStyle/>
          <a:p>
            <a:endParaRPr lang="es-CO"/>
          </a:p>
        </p:txBody>
      </p:sp>
      <p:sp>
        <p:nvSpPr>
          <p:cNvPr id="27" name="Text 25"/>
          <p:cNvSpPr/>
          <p:nvPr/>
        </p:nvSpPr>
        <p:spPr>
          <a:xfrm>
            <a:off x="4296251" y="5584507"/>
            <a:ext cx="2746653" cy="492919"/>
          </a:xfrm>
          <a:prstGeom prst="rect">
            <a:avLst/>
          </a:prstGeom>
          <a:noFill/>
          <a:ln/>
        </p:spPr>
        <p:txBody>
          <a:bodyPr wrap="square" lIns="0" tIns="0" rIns="0" bIns="0" rtlCol="0" anchor="t"/>
          <a:lstStyle/>
          <a:p>
            <a:pPr marL="0" indent="0" algn="ctr">
              <a:lnSpc>
                <a:spcPts val="1900"/>
              </a:lnSpc>
              <a:buNone/>
            </a:pPr>
            <a:r>
              <a:rPr lang="en-US" sz="1550" dirty="0">
                <a:solidFill>
                  <a:srgbClr val="EF9C82"/>
                </a:solidFill>
                <a:latin typeface="Quattrocento" pitchFamily="34" charset="0"/>
                <a:ea typeface="Quattrocento" pitchFamily="34" charset="-122"/>
                <a:cs typeface="Quattrocento" pitchFamily="34" charset="-120"/>
              </a:rPr>
              <a:t>Business Transformation Readiness Assessment</a:t>
            </a:r>
            <a:endParaRPr lang="en-US" sz="1550" dirty="0"/>
          </a:p>
        </p:txBody>
      </p:sp>
      <p:sp>
        <p:nvSpPr>
          <p:cNvPr id="28" name="Text 26"/>
          <p:cNvSpPr/>
          <p:nvPr/>
        </p:nvSpPr>
        <p:spPr>
          <a:xfrm>
            <a:off x="4296251" y="6177915"/>
            <a:ext cx="2746653" cy="804029"/>
          </a:xfrm>
          <a:prstGeom prst="rect">
            <a:avLst/>
          </a:prstGeom>
          <a:noFill/>
          <a:ln/>
        </p:spPr>
        <p:txBody>
          <a:bodyPr wrap="square" lIns="0" tIns="0" rIns="0" bIns="0" rtlCol="0" anchor="t"/>
          <a:lstStyle/>
          <a:p>
            <a:pPr marL="0" indent="0" algn="ctr">
              <a:lnSpc>
                <a:spcPts val="2100"/>
              </a:lnSpc>
              <a:buNone/>
            </a:pPr>
            <a:r>
              <a:rPr lang="en-US" sz="1300" dirty="0">
                <a:solidFill>
                  <a:srgbClr val="F9EEE7"/>
                </a:solidFill>
                <a:latin typeface="Quattrocento" pitchFamily="34" charset="0"/>
                <a:ea typeface="Quattrocento" pitchFamily="34" charset="-122"/>
                <a:cs typeface="Quattrocento" pitchFamily="34" charset="-120"/>
              </a:rPr>
              <a:t>Describe una técnica para identificar problemas de transformación empresarial</a:t>
            </a:r>
            <a:endParaRPr lang="en-US" sz="1300" dirty="0"/>
          </a:p>
        </p:txBody>
      </p:sp>
      <p:sp>
        <p:nvSpPr>
          <p:cNvPr id="29" name="Shape 27"/>
          <p:cNvSpPr/>
          <p:nvPr/>
        </p:nvSpPr>
        <p:spPr>
          <a:xfrm>
            <a:off x="8949214" y="4914305"/>
            <a:ext cx="22860" cy="502682"/>
          </a:xfrm>
          <a:prstGeom prst="roundRect">
            <a:avLst>
              <a:gd name="adj" fmla="val 109952"/>
            </a:avLst>
          </a:prstGeom>
          <a:solidFill>
            <a:srgbClr val="4A6B6A"/>
          </a:solidFill>
          <a:ln/>
        </p:spPr>
        <p:txBody>
          <a:bodyPr/>
          <a:lstStyle/>
          <a:p>
            <a:endParaRPr lang="es-CO"/>
          </a:p>
        </p:txBody>
      </p:sp>
      <p:sp>
        <p:nvSpPr>
          <p:cNvPr id="30" name="Shape 28"/>
          <p:cNvSpPr/>
          <p:nvPr/>
        </p:nvSpPr>
        <p:spPr>
          <a:xfrm>
            <a:off x="8772168" y="4725829"/>
            <a:ext cx="376952" cy="376952"/>
          </a:xfrm>
          <a:prstGeom prst="roundRect">
            <a:avLst>
              <a:gd name="adj" fmla="val 6668"/>
            </a:avLst>
          </a:prstGeom>
          <a:solidFill>
            <a:srgbClr val="315251"/>
          </a:solidFill>
          <a:ln/>
        </p:spPr>
        <p:txBody>
          <a:bodyPr/>
          <a:lstStyle/>
          <a:p>
            <a:endParaRPr lang="es-CO"/>
          </a:p>
        </p:txBody>
      </p:sp>
      <p:sp>
        <p:nvSpPr>
          <p:cNvPr id="31" name="Text 29"/>
          <p:cNvSpPr/>
          <p:nvPr/>
        </p:nvSpPr>
        <p:spPr>
          <a:xfrm>
            <a:off x="7975044" y="5584507"/>
            <a:ext cx="1971318" cy="246459"/>
          </a:xfrm>
          <a:prstGeom prst="rect">
            <a:avLst/>
          </a:prstGeom>
          <a:noFill/>
          <a:ln/>
        </p:spPr>
        <p:txBody>
          <a:bodyPr wrap="none" lIns="0" tIns="0" rIns="0" bIns="0" rtlCol="0" anchor="t"/>
          <a:lstStyle/>
          <a:p>
            <a:pPr marL="0" indent="0" algn="ctr">
              <a:lnSpc>
                <a:spcPts val="1900"/>
              </a:lnSpc>
              <a:buNone/>
            </a:pPr>
            <a:r>
              <a:rPr lang="en-US" sz="1550" dirty="0">
                <a:solidFill>
                  <a:srgbClr val="EF9C82"/>
                </a:solidFill>
                <a:latin typeface="Quattrocento" pitchFamily="34" charset="0"/>
                <a:ea typeface="Quattrocento" pitchFamily="34" charset="-122"/>
                <a:cs typeface="Quattrocento" pitchFamily="34" charset="-120"/>
              </a:rPr>
              <a:t>Gestión de riesgos</a:t>
            </a:r>
            <a:endParaRPr lang="en-US" sz="1550" dirty="0"/>
          </a:p>
        </p:txBody>
      </p:sp>
      <p:sp>
        <p:nvSpPr>
          <p:cNvPr id="32" name="Text 30"/>
          <p:cNvSpPr/>
          <p:nvPr/>
        </p:nvSpPr>
        <p:spPr>
          <a:xfrm>
            <a:off x="7587377" y="5931456"/>
            <a:ext cx="2746653" cy="1072039"/>
          </a:xfrm>
          <a:prstGeom prst="rect">
            <a:avLst/>
          </a:prstGeom>
          <a:noFill/>
          <a:ln/>
        </p:spPr>
        <p:txBody>
          <a:bodyPr wrap="square" lIns="0" tIns="0" rIns="0" bIns="0" rtlCol="0" anchor="t"/>
          <a:lstStyle/>
          <a:p>
            <a:pPr marL="0" indent="0" algn="ctr">
              <a:lnSpc>
                <a:spcPts val="2100"/>
              </a:lnSpc>
              <a:buNone/>
            </a:pPr>
            <a:r>
              <a:rPr lang="en-US" sz="1300" dirty="0">
                <a:solidFill>
                  <a:srgbClr val="F9EEE7"/>
                </a:solidFill>
                <a:latin typeface="Quattrocento" pitchFamily="34" charset="0"/>
                <a:ea typeface="Quattrocento" pitchFamily="34" charset="-122"/>
                <a:cs typeface="Quattrocento" pitchFamily="34" charset="-120"/>
              </a:rPr>
              <a:t>Describe una técnica para gestionar el riesgo durante un proyecto de transformación de arquitectura/empresa</a:t>
            </a:r>
            <a:endParaRPr lang="en-US" sz="1300" dirty="0"/>
          </a:p>
        </p:txBody>
      </p:sp>
      <p:sp>
        <p:nvSpPr>
          <p:cNvPr id="33" name="Shape 31"/>
          <p:cNvSpPr/>
          <p:nvPr/>
        </p:nvSpPr>
        <p:spPr>
          <a:xfrm>
            <a:off x="12240339" y="4914305"/>
            <a:ext cx="22860" cy="502682"/>
          </a:xfrm>
          <a:prstGeom prst="roundRect">
            <a:avLst>
              <a:gd name="adj" fmla="val 109952"/>
            </a:avLst>
          </a:prstGeom>
          <a:solidFill>
            <a:srgbClr val="4A6B6A"/>
          </a:solidFill>
          <a:ln/>
        </p:spPr>
        <p:txBody>
          <a:bodyPr/>
          <a:lstStyle/>
          <a:p>
            <a:endParaRPr lang="es-CO"/>
          </a:p>
        </p:txBody>
      </p:sp>
      <p:sp>
        <p:nvSpPr>
          <p:cNvPr id="34" name="Shape 32"/>
          <p:cNvSpPr/>
          <p:nvPr/>
        </p:nvSpPr>
        <p:spPr>
          <a:xfrm>
            <a:off x="12063293" y="4725829"/>
            <a:ext cx="376952" cy="376952"/>
          </a:xfrm>
          <a:prstGeom prst="roundRect">
            <a:avLst>
              <a:gd name="adj" fmla="val 6668"/>
            </a:avLst>
          </a:prstGeom>
          <a:solidFill>
            <a:srgbClr val="315251"/>
          </a:solidFill>
          <a:ln/>
        </p:spPr>
        <p:txBody>
          <a:bodyPr/>
          <a:lstStyle/>
          <a:p>
            <a:endParaRPr lang="es-CO"/>
          </a:p>
        </p:txBody>
      </p:sp>
      <p:sp>
        <p:nvSpPr>
          <p:cNvPr id="35" name="Text 33"/>
          <p:cNvSpPr/>
          <p:nvPr/>
        </p:nvSpPr>
        <p:spPr>
          <a:xfrm>
            <a:off x="10878503" y="5584507"/>
            <a:ext cx="2746653" cy="492919"/>
          </a:xfrm>
          <a:prstGeom prst="rect">
            <a:avLst/>
          </a:prstGeom>
          <a:noFill/>
          <a:ln/>
        </p:spPr>
        <p:txBody>
          <a:bodyPr wrap="square" lIns="0" tIns="0" rIns="0" bIns="0" rtlCol="0" anchor="t"/>
          <a:lstStyle/>
          <a:p>
            <a:pPr marL="0" indent="0" algn="ctr">
              <a:lnSpc>
                <a:spcPts val="1900"/>
              </a:lnSpc>
              <a:buNone/>
            </a:pPr>
            <a:r>
              <a:rPr lang="en-US" sz="1550" dirty="0">
                <a:solidFill>
                  <a:srgbClr val="EF9C82"/>
                </a:solidFill>
                <a:latin typeface="Quattrocento" pitchFamily="34" charset="0"/>
                <a:ea typeface="Quattrocento" pitchFamily="34" charset="-122"/>
                <a:cs typeface="Quattrocento" pitchFamily="34" charset="-120"/>
              </a:rPr>
              <a:t>Alternativas de Arquitectura y Comercio-Offs</a:t>
            </a:r>
            <a:endParaRPr lang="en-US" sz="1550" dirty="0"/>
          </a:p>
        </p:txBody>
      </p:sp>
      <p:sp>
        <p:nvSpPr>
          <p:cNvPr id="36" name="Text 34"/>
          <p:cNvSpPr/>
          <p:nvPr/>
        </p:nvSpPr>
        <p:spPr>
          <a:xfrm>
            <a:off x="10878503" y="6177915"/>
            <a:ext cx="2746653" cy="1072039"/>
          </a:xfrm>
          <a:prstGeom prst="rect">
            <a:avLst/>
          </a:prstGeom>
          <a:noFill/>
          <a:ln/>
        </p:spPr>
        <p:txBody>
          <a:bodyPr wrap="square" lIns="0" tIns="0" rIns="0" bIns="0" rtlCol="0" anchor="t"/>
          <a:lstStyle/>
          <a:p>
            <a:pPr marL="0" indent="0" algn="ctr">
              <a:lnSpc>
                <a:spcPts val="2100"/>
              </a:lnSpc>
              <a:buNone/>
            </a:pPr>
            <a:r>
              <a:rPr lang="en-US" sz="1300" dirty="0">
                <a:solidFill>
                  <a:srgbClr val="F9EEE7"/>
                </a:solidFill>
                <a:latin typeface="Quattrocento" pitchFamily="34" charset="0"/>
                <a:ea typeface="Quattrocento" pitchFamily="34" charset="-122"/>
                <a:cs typeface="Quattrocento" pitchFamily="34" charset="-120"/>
              </a:rPr>
              <a:t>Tecnicas para identificar Arquitecturas Target alternativas y realizar compensaciones entre las alternativas</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8642" y="740926"/>
            <a:ext cx="3774043" cy="432792"/>
          </a:xfrm>
          <a:prstGeom prst="rect">
            <a:avLst/>
          </a:prstGeom>
          <a:noFill/>
          <a:ln/>
        </p:spPr>
        <p:txBody>
          <a:bodyPr wrap="none" lIns="0" tIns="0" rIns="0" bIns="0" rtlCol="0" anchor="t"/>
          <a:lstStyle/>
          <a:p>
            <a:pPr marL="0" indent="0" algn="l">
              <a:lnSpc>
                <a:spcPts val="3400"/>
              </a:lnSpc>
              <a:buNone/>
            </a:pPr>
            <a:r>
              <a:rPr lang="en-US" sz="2700" dirty="0">
                <a:solidFill>
                  <a:srgbClr val="FFD9BE"/>
                </a:solidFill>
                <a:latin typeface="Quattrocento" pitchFamily="34" charset="0"/>
                <a:ea typeface="Quattrocento" pitchFamily="34" charset="-122"/>
                <a:cs typeface="Quattrocento" pitchFamily="34" charset="-120"/>
              </a:rPr>
              <a:t>Delimitaciones del ADM</a:t>
            </a:r>
            <a:endParaRPr lang="en-US" sz="2700" dirty="0"/>
          </a:p>
        </p:txBody>
      </p:sp>
      <p:sp>
        <p:nvSpPr>
          <p:cNvPr id="4" name="Text 1"/>
          <p:cNvSpPr/>
          <p:nvPr/>
        </p:nvSpPr>
        <p:spPr>
          <a:xfrm>
            <a:off x="6278642" y="1394341"/>
            <a:ext cx="7559516" cy="235387"/>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F9EEE7"/>
                </a:solidFill>
                <a:latin typeface="Quattrocento" pitchFamily="34" charset="0"/>
                <a:ea typeface="Quattrocento" pitchFamily="34" charset="-122"/>
                <a:cs typeface="Quattrocento" pitchFamily="34" charset="-120"/>
              </a:rPr>
              <a:t>La autoridad organizativa del equipo que produce la arquitectura</a:t>
            </a:r>
            <a:endParaRPr lang="en-US" sz="1150" dirty="0"/>
          </a:p>
        </p:txBody>
      </p:sp>
      <p:sp>
        <p:nvSpPr>
          <p:cNvPr id="5" name="Text 2"/>
          <p:cNvSpPr/>
          <p:nvPr/>
        </p:nvSpPr>
        <p:spPr>
          <a:xfrm>
            <a:off x="6278642" y="1681163"/>
            <a:ext cx="7559516" cy="235387"/>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F9EEE7"/>
                </a:solidFill>
                <a:latin typeface="Quattrocento" pitchFamily="34" charset="0"/>
                <a:ea typeface="Quattrocento" pitchFamily="34" charset="-122"/>
                <a:cs typeface="Quattrocento" pitchFamily="34" charset="-120"/>
              </a:rPr>
              <a:t>Los objetivos y preocupaciones Stakeholders que deben abordarse dentro de la arquitectura</a:t>
            </a:r>
            <a:endParaRPr lang="en-US" sz="1150" dirty="0"/>
          </a:p>
        </p:txBody>
      </p:sp>
      <p:sp>
        <p:nvSpPr>
          <p:cNvPr id="6" name="Text 3"/>
          <p:cNvSpPr/>
          <p:nvPr/>
        </p:nvSpPr>
        <p:spPr>
          <a:xfrm>
            <a:off x="6278642" y="1967984"/>
            <a:ext cx="7559516" cy="235387"/>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F9EEE7"/>
                </a:solidFill>
                <a:latin typeface="Quattrocento" pitchFamily="34" charset="0"/>
                <a:ea typeface="Quattrocento" pitchFamily="34" charset="-122"/>
                <a:cs typeface="Quattrocento" pitchFamily="34" charset="-120"/>
              </a:rPr>
              <a:t>La disponibilidad de personas, finanzas y otros recursos</a:t>
            </a:r>
            <a:endParaRPr lang="en-US" sz="1150" dirty="0"/>
          </a:p>
        </p:txBody>
      </p:sp>
      <p:sp>
        <p:nvSpPr>
          <p:cNvPr id="7" name="Text 4"/>
          <p:cNvSpPr/>
          <p:nvPr/>
        </p:nvSpPr>
        <p:spPr>
          <a:xfrm>
            <a:off x="6278642" y="2368868"/>
            <a:ext cx="7559516" cy="235387"/>
          </a:xfrm>
          <a:prstGeom prst="rect">
            <a:avLst/>
          </a:prstGeom>
          <a:noFill/>
          <a:ln/>
        </p:spPr>
        <p:txBody>
          <a:bodyPr wrap="none" lIns="0" tIns="0" rIns="0" bIns="0" rtlCol="0" anchor="t"/>
          <a:lstStyle/>
          <a:p>
            <a:pPr marL="0" indent="0" algn="l">
              <a:lnSpc>
                <a:spcPts val="1850"/>
              </a:lnSpc>
              <a:buNone/>
            </a:pPr>
            <a:r>
              <a:rPr lang="en-US" sz="1150" dirty="0">
                <a:solidFill>
                  <a:srgbClr val="F9EEE7"/>
                </a:solidFill>
                <a:latin typeface="Quattrocento" pitchFamily="34" charset="0"/>
                <a:ea typeface="Quattrocento" pitchFamily="34" charset="-122"/>
                <a:cs typeface="Quattrocento" pitchFamily="34" charset="-120"/>
              </a:rPr>
              <a:t>Normalmente se utilizan cuatro dimensiones para definir y limitar el alcance de una arquitectura:</a:t>
            </a:r>
            <a:endParaRPr lang="en-US" sz="1150" dirty="0"/>
          </a:p>
        </p:txBody>
      </p:sp>
      <p:sp>
        <p:nvSpPr>
          <p:cNvPr id="8" name="Shape 5"/>
          <p:cNvSpPr/>
          <p:nvPr/>
        </p:nvSpPr>
        <p:spPr>
          <a:xfrm>
            <a:off x="6278642" y="2769751"/>
            <a:ext cx="7559516" cy="834033"/>
          </a:xfrm>
          <a:prstGeom prst="roundRect">
            <a:avLst>
              <a:gd name="adj" fmla="val 2646"/>
            </a:avLst>
          </a:prstGeom>
          <a:solidFill>
            <a:srgbClr val="315251"/>
          </a:solidFill>
          <a:ln/>
        </p:spPr>
        <p:txBody>
          <a:bodyPr/>
          <a:lstStyle/>
          <a:p>
            <a:endParaRPr lang="es-CO"/>
          </a:p>
        </p:txBody>
      </p:sp>
      <p:sp>
        <p:nvSpPr>
          <p:cNvPr id="9" name="Text 6"/>
          <p:cNvSpPr/>
          <p:nvPr/>
        </p:nvSpPr>
        <p:spPr>
          <a:xfrm>
            <a:off x="6425684" y="2916793"/>
            <a:ext cx="1731169" cy="216337"/>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Quattrocento" pitchFamily="34" charset="0"/>
                <a:ea typeface="Quattrocento" pitchFamily="34" charset="-122"/>
                <a:cs typeface="Quattrocento" pitchFamily="34" charset="-120"/>
              </a:rPr>
              <a:t>Amplitud</a:t>
            </a:r>
            <a:endParaRPr lang="en-US" sz="1350" dirty="0"/>
          </a:p>
        </p:txBody>
      </p:sp>
      <p:sp>
        <p:nvSpPr>
          <p:cNvPr id="10" name="Text 7"/>
          <p:cNvSpPr/>
          <p:nvPr/>
        </p:nvSpPr>
        <p:spPr>
          <a:xfrm>
            <a:off x="6425684" y="3221355"/>
            <a:ext cx="7265432" cy="235387"/>
          </a:xfrm>
          <a:prstGeom prst="rect">
            <a:avLst/>
          </a:prstGeom>
          <a:noFill/>
          <a:ln/>
        </p:spPr>
        <p:txBody>
          <a:bodyPr wrap="none" lIns="0" tIns="0" rIns="0" bIns="0" rtlCol="0" anchor="t"/>
          <a:lstStyle/>
          <a:p>
            <a:pPr marL="0" indent="0" algn="l">
              <a:lnSpc>
                <a:spcPts val="1850"/>
              </a:lnSpc>
              <a:buNone/>
            </a:pPr>
            <a:r>
              <a:rPr lang="en-US" sz="1150" dirty="0">
                <a:solidFill>
                  <a:srgbClr val="FFFFFF"/>
                </a:solidFill>
                <a:latin typeface="Quattrocento" pitchFamily="34" charset="0"/>
                <a:ea typeface="Quattrocento" pitchFamily="34" charset="-122"/>
                <a:cs typeface="Quattrocento" pitchFamily="34" charset="-120"/>
              </a:rPr>
              <a:t>¿cuál es el alcance total de la empresa y qué parte de ese alcance abordará este esfuerzo de arquitectura?</a:t>
            </a:r>
            <a:endParaRPr lang="en-US" sz="1150" dirty="0"/>
          </a:p>
        </p:txBody>
      </p:sp>
      <p:sp>
        <p:nvSpPr>
          <p:cNvPr id="11" name="Shape 8"/>
          <p:cNvSpPr/>
          <p:nvPr/>
        </p:nvSpPr>
        <p:spPr>
          <a:xfrm>
            <a:off x="6278642" y="3750826"/>
            <a:ext cx="7559516" cy="834033"/>
          </a:xfrm>
          <a:prstGeom prst="roundRect">
            <a:avLst>
              <a:gd name="adj" fmla="val 2646"/>
            </a:avLst>
          </a:prstGeom>
          <a:solidFill>
            <a:srgbClr val="315251"/>
          </a:solidFill>
          <a:ln/>
        </p:spPr>
        <p:txBody>
          <a:bodyPr/>
          <a:lstStyle/>
          <a:p>
            <a:endParaRPr lang="es-CO"/>
          </a:p>
        </p:txBody>
      </p:sp>
      <p:sp>
        <p:nvSpPr>
          <p:cNvPr id="12" name="Text 9"/>
          <p:cNvSpPr/>
          <p:nvPr/>
        </p:nvSpPr>
        <p:spPr>
          <a:xfrm>
            <a:off x="6425684" y="3897868"/>
            <a:ext cx="1731169" cy="216337"/>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Quattrocento" pitchFamily="34" charset="0"/>
                <a:ea typeface="Quattrocento" pitchFamily="34" charset="-122"/>
                <a:cs typeface="Quattrocento" pitchFamily="34" charset="-120"/>
              </a:rPr>
              <a:t>Profundidad</a:t>
            </a:r>
            <a:endParaRPr lang="en-US" sz="1350" dirty="0"/>
          </a:p>
        </p:txBody>
      </p:sp>
      <p:sp>
        <p:nvSpPr>
          <p:cNvPr id="13" name="Text 10"/>
          <p:cNvSpPr/>
          <p:nvPr/>
        </p:nvSpPr>
        <p:spPr>
          <a:xfrm>
            <a:off x="6425684" y="4202430"/>
            <a:ext cx="7265432" cy="235387"/>
          </a:xfrm>
          <a:prstGeom prst="rect">
            <a:avLst/>
          </a:prstGeom>
          <a:noFill/>
          <a:ln/>
        </p:spPr>
        <p:txBody>
          <a:bodyPr wrap="none" lIns="0" tIns="0" rIns="0" bIns="0" rtlCol="0" anchor="t"/>
          <a:lstStyle/>
          <a:p>
            <a:pPr marL="0" indent="0" algn="l">
              <a:lnSpc>
                <a:spcPts val="1850"/>
              </a:lnSpc>
              <a:buNone/>
            </a:pPr>
            <a:r>
              <a:rPr lang="en-US" sz="1150" dirty="0">
                <a:solidFill>
                  <a:srgbClr val="FFFFFF"/>
                </a:solidFill>
                <a:latin typeface="Quattrocento" pitchFamily="34" charset="0"/>
                <a:ea typeface="Quattrocento" pitchFamily="34" charset="-122"/>
                <a:cs typeface="Quattrocento" pitchFamily="34" charset="-120"/>
              </a:rPr>
              <a:t>¿Hasta qué nivel de detalle debe llegar el esfuerzo arquitectónico? ¿Cuánta arquitectura es suficiente?</a:t>
            </a:r>
            <a:endParaRPr lang="en-US" sz="1150" dirty="0"/>
          </a:p>
        </p:txBody>
      </p:sp>
      <p:sp>
        <p:nvSpPr>
          <p:cNvPr id="14" name="Shape 11"/>
          <p:cNvSpPr/>
          <p:nvPr/>
        </p:nvSpPr>
        <p:spPr>
          <a:xfrm>
            <a:off x="6278642" y="4731901"/>
            <a:ext cx="7559516" cy="1304806"/>
          </a:xfrm>
          <a:prstGeom prst="roundRect">
            <a:avLst>
              <a:gd name="adj" fmla="val 1692"/>
            </a:avLst>
          </a:prstGeom>
          <a:solidFill>
            <a:srgbClr val="315251"/>
          </a:solidFill>
          <a:ln/>
        </p:spPr>
        <p:txBody>
          <a:bodyPr/>
          <a:lstStyle/>
          <a:p>
            <a:endParaRPr lang="es-CO"/>
          </a:p>
        </p:txBody>
      </p:sp>
      <p:sp>
        <p:nvSpPr>
          <p:cNvPr id="15" name="Text 12"/>
          <p:cNvSpPr/>
          <p:nvPr/>
        </p:nvSpPr>
        <p:spPr>
          <a:xfrm>
            <a:off x="6425684" y="4878943"/>
            <a:ext cx="1731169" cy="216337"/>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Quattrocento" pitchFamily="34" charset="0"/>
                <a:ea typeface="Quattrocento" pitchFamily="34" charset="-122"/>
                <a:cs typeface="Quattrocento" pitchFamily="34" charset="-120"/>
              </a:rPr>
              <a:t>Período de tiempo</a:t>
            </a:r>
            <a:endParaRPr lang="en-US" sz="1350" dirty="0"/>
          </a:p>
        </p:txBody>
      </p:sp>
      <p:sp>
        <p:nvSpPr>
          <p:cNvPr id="16" name="Text 13"/>
          <p:cNvSpPr/>
          <p:nvPr/>
        </p:nvSpPr>
        <p:spPr>
          <a:xfrm>
            <a:off x="6425684" y="5183505"/>
            <a:ext cx="7265432" cy="706160"/>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Quattrocento" pitchFamily="34" charset="0"/>
                <a:ea typeface="Quattrocento" pitchFamily="34" charset="-122"/>
                <a:cs typeface="Quattrocento" pitchFamily="34" charset="-120"/>
              </a:rPr>
              <a:t>¿cuál es el período de tiempo que debe articularse para la Visión de la Arquitectura, y tiene sentido (en términos prácticos y de recursos) que el mismo período se cubra en la Descripción detallada de la Arquitectura?</a:t>
            </a:r>
            <a:endParaRPr lang="en-US" sz="1150" dirty="0"/>
          </a:p>
        </p:txBody>
      </p:sp>
      <p:sp>
        <p:nvSpPr>
          <p:cNvPr id="17" name="Shape 14"/>
          <p:cNvSpPr/>
          <p:nvPr/>
        </p:nvSpPr>
        <p:spPr>
          <a:xfrm>
            <a:off x="6278642" y="6183749"/>
            <a:ext cx="7559516" cy="1304806"/>
          </a:xfrm>
          <a:prstGeom prst="roundRect">
            <a:avLst>
              <a:gd name="adj" fmla="val 1692"/>
            </a:avLst>
          </a:prstGeom>
          <a:solidFill>
            <a:srgbClr val="315251"/>
          </a:solidFill>
          <a:ln/>
        </p:spPr>
        <p:txBody>
          <a:bodyPr/>
          <a:lstStyle/>
          <a:p>
            <a:endParaRPr lang="es-CO"/>
          </a:p>
        </p:txBody>
      </p:sp>
      <p:sp>
        <p:nvSpPr>
          <p:cNvPr id="18" name="Text 15"/>
          <p:cNvSpPr/>
          <p:nvPr/>
        </p:nvSpPr>
        <p:spPr>
          <a:xfrm>
            <a:off x="6425684" y="6330791"/>
            <a:ext cx="2177891" cy="216337"/>
          </a:xfrm>
          <a:prstGeom prst="rect">
            <a:avLst/>
          </a:prstGeom>
          <a:noFill/>
          <a:ln/>
        </p:spPr>
        <p:txBody>
          <a:bodyPr wrap="none" lIns="0" tIns="0" rIns="0" bIns="0" rtlCol="0" anchor="t"/>
          <a:lstStyle/>
          <a:p>
            <a:pPr marL="0" indent="0" algn="l">
              <a:lnSpc>
                <a:spcPts val="1700"/>
              </a:lnSpc>
              <a:buNone/>
            </a:pPr>
            <a:r>
              <a:rPr lang="en-US" sz="1350" dirty="0">
                <a:solidFill>
                  <a:srgbClr val="FFFFFF"/>
                </a:solidFill>
                <a:latin typeface="Quattrocento" pitchFamily="34" charset="0"/>
                <a:ea typeface="Quattrocento" pitchFamily="34" charset="-122"/>
                <a:cs typeface="Quattrocento" pitchFamily="34" charset="-120"/>
              </a:rPr>
              <a:t>Dominios de la arquitectura</a:t>
            </a:r>
            <a:endParaRPr lang="en-US" sz="1350" dirty="0"/>
          </a:p>
        </p:txBody>
      </p:sp>
      <p:sp>
        <p:nvSpPr>
          <p:cNvPr id="19" name="Text 16"/>
          <p:cNvSpPr/>
          <p:nvPr/>
        </p:nvSpPr>
        <p:spPr>
          <a:xfrm>
            <a:off x="6425684" y="6635353"/>
            <a:ext cx="7265432" cy="706160"/>
          </a:xfrm>
          <a:prstGeom prst="rect">
            <a:avLst/>
          </a:prstGeom>
          <a:noFill/>
          <a:ln/>
        </p:spPr>
        <p:txBody>
          <a:bodyPr wrap="square" lIns="0" tIns="0" rIns="0" bIns="0" rtlCol="0" anchor="t"/>
          <a:lstStyle/>
          <a:p>
            <a:pPr marL="0" indent="0" algn="l">
              <a:lnSpc>
                <a:spcPts val="1850"/>
              </a:lnSpc>
              <a:buNone/>
            </a:pPr>
            <a:r>
              <a:rPr lang="en-US" sz="1150" dirty="0">
                <a:solidFill>
                  <a:srgbClr val="F9EEE7"/>
                </a:solidFill>
                <a:latin typeface="Quattrocento" pitchFamily="34" charset="0"/>
                <a:ea typeface="Quattrocento" pitchFamily="34" charset="-122"/>
                <a:cs typeface="Quattrocento" pitchFamily="34" charset="-120"/>
              </a:rPr>
              <a:t>Una arquitectura empresarial ideal abarca los cuatro dominios (negocio, datos, aplicaciones y tecnología), pero las limitaciones de tiempo, recursos y financiación suelen impedir una descripción completa e integral, incluso cuando el alcance es reducido.</a:t>
            </a:r>
            <a:endParaRPr lang="en-US" sz="1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98671"/>
            <a:ext cx="8520708" cy="598408"/>
          </a:xfrm>
          <a:prstGeom prst="rect">
            <a:avLst/>
          </a:prstGeom>
          <a:noFill/>
          <a:ln/>
        </p:spPr>
        <p:txBody>
          <a:bodyPr wrap="none" lIns="0" tIns="0" rIns="0" bIns="0" rtlCol="0" anchor="t"/>
          <a:lstStyle/>
          <a:p>
            <a:pPr marL="0" indent="0" algn="l">
              <a:lnSpc>
                <a:spcPts val="4700"/>
              </a:lnSpc>
              <a:buNone/>
            </a:pPr>
            <a:r>
              <a:rPr lang="en-US" sz="3750" dirty="0">
                <a:solidFill>
                  <a:srgbClr val="FFD9BE"/>
                </a:solidFill>
                <a:latin typeface="Quattrocento" pitchFamily="34" charset="0"/>
                <a:ea typeface="Quattrocento" pitchFamily="34" charset="-122"/>
                <a:cs typeface="Quattrocento" pitchFamily="34" charset="-120"/>
              </a:rPr>
              <a:t>Los Cuatro Dominios de la Arquitectura</a:t>
            </a:r>
            <a:endParaRPr lang="en-US" sz="3750" dirty="0"/>
          </a:p>
        </p:txBody>
      </p:sp>
      <p:sp>
        <p:nvSpPr>
          <p:cNvPr id="3" name="Shape 1"/>
          <p:cNvSpPr/>
          <p:nvPr/>
        </p:nvSpPr>
        <p:spPr>
          <a:xfrm>
            <a:off x="837724" y="1803916"/>
            <a:ext cx="6375797" cy="2549009"/>
          </a:xfrm>
          <a:prstGeom prst="roundRect">
            <a:avLst>
              <a:gd name="adj" fmla="val 19158"/>
            </a:avLst>
          </a:prstGeom>
          <a:solidFill>
            <a:srgbClr val="315251"/>
          </a:solidFill>
          <a:ln/>
        </p:spPr>
        <p:txBody>
          <a:bodyPr/>
          <a:lstStyle/>
          <a:p>
            <a:endParaRPr lang="es-CO"/>
          </a:p>
        </p:txBody>
      </p:sp>
      <p:sp>
        <p:nvSpPr>
          <p:cNvPr id="4" name="Text 2"/>
          <p:cNvSpPr/>
          <p:nvPr/>
        </p:nvSpPr>
        <p:spPr>
          <a:xfrm>
            <a:off x="1041083" y="2007275"/>
            <a:ext cx="5969079" cy="718185"/>
          </a:xfrm>
          <a:prstGeom prst="rect">
            <a:avLst/>
          </a:prstGeom>
          <a:noFill/>
          <a:ln/>
        </p:spPr>
        <p:txBody>
          <a:bodyPr wrap="square" lIns="0" tIns="0" rIns="0" bIns="0" rtlCol="0" anchor="t"/>
          <a:lstStyle/>
          <a:p>
            <a:pPr marL="0" indent="0" algn="l">
              <a:lnSpc>
                <a:spcPts val="2800"/>
              </a:lnSpc>
              <a:buNone/>
            </a:pPr>
            <a:r>
              <a:rPr lang="en-US" sz="2250" dirty="0">
                <a:solidFill>
                  <a:srgbClr val="EF9C82"/>
                </a:solidFill>
                <a:latin typeface="Quattrocento" pitchFamily="34" charset="0"/>
                <a:ea typeface="Quattrocento" pitchFamily="34" charset="-122"/>
                <a:cs typeface="Quattrocento" pitchFamily="34" charset="-120"/>
              </a:rPr>
              <a:t>Arquitectura de Negocios (Business Architecture - Fase B):</a:t>
            </a:r>
            <a:endParaRPr lang="en-US" sz="2250" dirty="0"/>
          </a:p>
        </p:txBody>
      </p:sp>
      <p:sp>
        <p:nvSpPr>
          <p:cNvPr id="5" name="Text 3"/>
          <p:cNvSpPr/>
          <p:nvPr/>
        </p:nvSpPr>
        <p:spPr>
          <a:xfrm>
            <a:off x="1041083" y="2847499"/>
            <a:ext cx="5969079" cy="1302068"/>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Define la </a:t>
            </a:r>
            <a:r>
              <a:rPr lang="en-US" sz="1600" b="1" dirty="0">
                <a:solidFill>
                  <a:srgbClr val="F9EEE7"/>
                </a:solidFill>
                <a:latin typeface="Quattrocento" pitchFamily="34" charset="0"/>
                <a:ea typeface="Quattrocento" pitchFamily="34" charset="-122"/>
                <a:cs typeface="Quattrocento" pitchFamily="34" charset="-120"/>
              </a:rPr>
              <a:t>estrategia empresarial, la gobernanza, la organización y los procesos clave del negocio</a:t>
            </a:r>
            <a:r>
              <a:rPr lang="en-US" sz="1600" dirty="0">
                <a:solidFill>
                  <a:srgbClr val="F9EEE7"/>
                </a:solidFill>
                <a:latin typeface="Quattrocento" pitchFamily="34" charset="0"/>
                <a:ea typeface="Quattrocento" pitchFamily="34" charset="-122"/>
                <a:cs typeface="Quattrocento" pitchFamily="34" charset="-120"/>
              </a:rPr>
              <a:t>. El conocimiento de la Arquitectura de Negocios es un requisito previo para el trabajo de arquitectura en cualquier otro dominio.</a:t>
            </a:r>
            <a:endParaRPr lang="en-US" sz="1600" dirty="0"/>
          </a:p>
        </p:txBody>
      </p:sp>
      <p:sp>
        <p:nvSpPr>
          <p:cNvPr id="6" name="Shape 4"/>
          <p:cNvSpPr/>
          <p:nvPr/>
        </p:nvSpPr>
        <p:spPr>
          <a:xfrm>
            <a:off x="7416879" y="1803916"/>
            <a:ext cx="6375797" cy="2549009"/>
          </a:xfrm>
          <a:prstGeom prst="roundRect">
            <a:avLst>
              <a:gd name="adj" fmla="val 19158"/>
            </a:avLst>
          </a:prstGeom>
          <a:solidFill>
            <a:srgbClr val="315251"/>
          </a:solidFill>
          <a:ln/>
        </p:spPr>
        <p:txBody>
          <a:bodyPr/>
          <a:lstStyle/>
          <a:p>
            <a:endParaRPr lang="es-CO"/>
          </a:p>
        </p:txBody>
      </p:sp>
      <p:sp>
        <p:nvSpPr>
          <p:cNvPr id="7" name="Text 5"/>
          <p:cNvSpPr/>
          <p:nvPr/>
        </p:nvSpPr>
        <p:spPr>
          <a:xfrm>
            <a:off x="7620238" y="2007275"/>
            <a:ext cx="5969079" cy="718185"/>
          </a:xfrm>
          <a:prstGeom prst="rect">
            <a:avLst/>
          </a:prstGeom>
          <a:noFill/>
          <a:ln/>
        </p:spPr>
        <p:txBody>
          <a:bodyPr wrap="square" lIns="0" tIns="0" rIns="0" bIns="0" rtlCol="0" anchor="t"/>
          <a:lstStyle/>
          <a:p>
            <a:pPr marL="0" indent="0" algn="l">
              <a:lnSpc>
                <a:spcPts val="2800"/>
              </a:lnSpc>
              <a:buNone/>
            </a:pPr>
            <a:r>
              <a:rPr lang="en-US" sz="2250" dirty="0">
                <a:solidFill>
                  <a:srgbClr val="EF9C82"/>
                </a:solidFill>
                <a:latin typeface="Quattrocento" pitchFamily="34" charset="0"/>
                <a:ea typeface="Quattrocento" pitchFamily="34" charset="-122"/>
                <a:cs typeface="Quattrocento" pitchFamily="34" charset="-120"/>
              </a:rPr>
              <a:t>Arquitectura de Datos (Data Architecture - Fase C):</a:t>
            </a:r>
            <a:endParaRPr lang="en-US" sz="2250" dirty="0"/>
          </a:p>
        </p:txBody>
      </p:sp>
      <p:sp>
        <p:nvSpPr>
          <p:cNvPr id="8" name="Text 6"/>
          <p:cNvSpPr/>
          <p:nvPr/>
        </p:nvSpPr>
        <p:spPr>
          <a:xfrm>
            <a:off x="7620238" y="2847499"/>
            <a:ext cx="5969079" cy="1302068"/>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Describe la </a:t>
            </a:r>
            <a:r>
              <a:rPr lang="en-US" sz="1600" b="1" dirty="0">
                <a:solidFill>
                  <a:srgbClr val="F9EEE7"/>
                </a:solidFill>
                <a:latin typeface="Quattrocento" pitchFamily="34" charset="0"/>
                <a:ea typeface="Quattrocento" pitchFamily="34" charset="-122"/>
                <a:cs typeface="Quattrocento" pitchFamily="34" charset="-120"/>
              </a:rPr>
              <a:t>estructura de los activos de datos lógicos y físicos de una organización y los recursos de gestión de datos</a:t>
            </a:r>
            <a:r>
              <a:rPr lang="en-US" sz="1600" dirty="0">
                <a:solidFill>
                  <a:srgbClr val="F9EEE7"/>
                </a:solidFill>
                <a:latin typeface="Quattrocento" pitchFamily="34" charset="0"/>
                <a:ea typeface="Quattrocento" pitchFamily="34" charset="-122"/>
                <a:cs typeface="Quattrocento" pitchFamily="34" charset="-120"/>
              </a:rPr>
              <a:t>. Se enfoca en la semántica de los datos de la organización, no en el diseño de una base de datos</a:t>
            </a:r>
            <a:endParaRPr lang="en-US" sz="1600" dirty="0"/>
          </a:p>
        </p:txBody>
      </p:sp>
      <p:sp>
        <p:nvSpPr>
          <p:cNvPr id="9" name="Shape 7"/>
          <p:cNvSpPr/>
          <p:nvPr/>
        </p:nvSpPr>
        <p:spPr>
          <a:xfrm>
            <a:off x="837724" y="4556284"/>
            <a:ext cx="6375797" cy="2874526"/>
          </a:xfrm>
          <a:prstGeom prst="roundRect">
            <a:avLst>
              <a:gd name="adj" fmla="val 16988"/>
            </a:avLst>
          </a:prstGeom>
          <a:solidFill>
            <a:srgbClr val="315251"/>
          </a:solidFill>
          <a:ln/>
        </p:spPr>
        <p:txBody>
          <a:bodyPr/>
          <a:lstStyle/>
          <a:p>
            <a:endParaRPr lang="es-CO"/>
          </a:p>
        </p:txBody>
      </p:sp>
      <p:sp>
        <p:nvSpPr>
          <p:cNvPr id="10" name="Text 8"/>
          <p:cNvSpPr/>
          <p:nvPr/>
        </p:nvSpPr>
        <p:spPr>
          <a:xfrm>
            <a:off x="1041083" y="4759643"/>
            <a:ext cx="5969079" cy="718185"/>
          </a:xfrm>
          <a:prstGeom prst="rect">
            <a:avLst/>
          </a:prstGeom>
          <a:noFill/>
          <a:ln/>
        </p:spPr>
        <p:txBody>
          <a:bodyPr wrap="square" lIns="0" tIns="0" rIns="0" bIns="0" rtlCol="0" anchor="t"/>
          <a:lstStyle/>
          <a:p>
            <a:pPr marL="0" indent="0" algn="l">
              <a:lnSpc>
                <a:spcPts val="2800"/>
              </a:lnSpc>
              <a:buNone/>
            </a:pPr>
            <a:r>
              <a:rPr lang="en-US" sz="2250" dirty="0">
                <a:solidFill>
                  <a:srgbClr val="EF9C82"/>
                </a:solidFill>
                <a:latin typeface="Quattrocento" pitchFamily="34" charset="0"/>
                <a:ea typeface="Quattrocento" pitchFamily="34" charset="-122"/>
                <a:cs typeface="Quattrocento" pitchFamily="34" charset="-120"/>
              </a:rPr>
              <a:t>Arquitectura de Aplicaciones (Application Architecture - Fase C):</a:t>
            </a:r>
            <a:endParaRPr lang="en-US" sz="2250" dirty="0"/>
          </a:p>
        </p:txBody>
      </p:sp>
      <p:sp>
        <p:nvSpPr>
          <p:cNvPr id="11" name="Text 9"/>
          <p:cNvSpPr/>
          <p:nvPr/>
        </p:nvSpPr>
        <p:spPr>
          <a:xfrm>
            <a:off x="1041083" y="5599867"/>
            <a:ext cx="5969079" cy="976551"/>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Proporciona un </a:t>
            </a:r>
            <a:r>
              <a:rPr lang="en-US" sz="1600" b="1" dirty="0">
                <a:solidFill>
                  <a:srgbClr val="F9EEE7"/>
                </a:solidFill>
                <a:latin typeface="Quattrocento" pitchFamily="34" charset="0"/>
                <a:ea typeface="Quattrocento" pitchFamily="34" charset="-122"/>
                <a:cs typeface="Quattrocento" pitchFamily="34" charset="-120"/>
              </a:rPr>
              <a:t>modelo para las aplicaciones individuales a desplegar, sus interacciones y su relación con los procesos de negocio</a:t>
            </a:r>
            <a:r>
              <a:rPr lang="en-US" sz="1600" dirty="0">
                <a:solidFill>
                  <a:srgbClr val="F9EEE7"/>
                </a:solidFill>
                <a:latin typeface="Quattrocento" pitchFamily="34" charset="0"/>
                <a:ea typeface="Quattrocento" pitchFamily="34" charset="-122"/>
                <a:cs typeface="Quattrocento" pitchFamily="34" charset="-120"/>
              </a:rPr>
              <a:t> de la organización</a:t>
            </a:r>
            <a:endParaRPr lang="en-US" sz="1600" dirty="0"/>
          </a:p>
        </p:txBody>
      </p:sp>
      <p:sp>
        <p:nvSpPr>
          <p:cNvPr id="12" name="Shape 10"/>
          <p:cNvSpPr/>
          <p:nvPr/>
        </p:nvSpPr>
        <p:spPr>
          <a:xfrm>
            <a:off x="7416879" y="4556284"/>
            <a:ext cx="6375797" cy="2874526"/>
          </a:xfrm>
          <a:prstGeom prst="roundRect">
            <a:avLst>
              <a:gd name="adj" fmla="val 16988"/>
            </a:avLst>
          </a:prstGeom>
          <a:solidFill>
            <a:srgbClr val="315251"/>
          </a:solidFill>
          <a:ln/>
        </p:spPr>
        <p:txBody>
          <a:bodyPr/>
          <a:lstStyle/>
          <a:p>
            <a:endParaRPr lang="es-CO"/>
          </a:p>
        </p:txBody>
      </p:sp>
      <p:sp>
        <p:nvSpPr>
          <p:cNvPr id="13" name="Text 11"/>
          <p:cNvSpPr/>
          <p:nvPr/>
        </p:nvSpPr>
        <p:spPr>
          <a:xfrm>
            <a:off x="7620238" y="4759643"/>
            <a:ext cx="5969079" cy="718185"/>
          </a:xfrm>
          <a:prstGeom prst="rect">
            <a:avLst/>
          </a:prstGeom>
          <a:noFill/>
          <a:ln/>
        </p:spPr>
        <p:txBody>
          <a:bodyPr wrap="square" lIns="0" tIns="0" rIns="0" bIns="0" rtlCol="0" anchor="t"/>
          <a:lstStyle/>
          <a:p>
            <a:pPr marL="0" indent="0" algn="l">
              <a:lnSpc>
                <a:spcPts val="2800"/>
              </a:lnSpc>
              <a:buNone/>
            </a:pPr>
            <a:r>
              <a:rPr lang="en-US" sz="2250" dirty="0">
                <a:solidFill>
                  <a:srgbClr val="EF9C82"/>
                </a:solidFill>
                <a:latin typeface="Quattrocento" pitchFamily="34" charset="0"/>
                <a:ea typeface="Quattrocento" pitchFamily="34" charset="-122"/>
                <a:cs typeface="Quattrocento" pitchFamily="34" charset="-120"/>
              </a:rPr>
              <a:t>Arquitectura de Tecnología (Technology Architecture - Fase D):</a:t>
            </a:r>
            <a:endParaRPr lang="en-US" sz="2250" dirty="0"/>
          </a:p>
        </p:txBody>
      </p:sp>
      <p:sp>
        <p:nvSpPr>
          <p:cNvPr id="14" name="Text 12"/>
          <p:cNvSpPr/>
          <p:nvPr/>
        </p:nvSpPr>
        <p:spPr>
          <a:xfrm>
            <a:off x="7620238" y="5599867"/>
            <a:ext cx="5969079" cy="1627584"/>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Describe las </a:t>
            </a:r>
            <a:r>
              <a:rPr lang="en-US" sz="1600" b="1" dirty="0">
                <a:solidFill>
                  <a:srgbClr val="F9EEE7"/>
                </a:solidFill>
                <a:latin typeface="Quattrocento" pitchFamily="34" charset="0"/>
                <a:ea typeface="Quattrocento" pitchFamily="34" charset="-122"/>
                <a:cs typeface="Quattrocento" pitchFamily="34" charset="-120"/>
              </a:rPr>
              <a:t>capacidades de software y hardware lógicos y estándares</a:t>
            </a:r>
            <a:r>
              <a:rPr lang="en-US" sz="1600" dirty="0">
                <a:solidFill>
                  <a:srgbClr val="F9EEE7"/>
                </a:solidFill>
                <a:latin typeface="Quattrocento" pitchFamily="34" charset="0"/>
                <a:ea typeface="Quattrocento" pitchFamily="34" charset="-122"/>
                <a:cs typeface="Quattrocento" pitchFamily="34" charset="-120"/>
              </a:rPr>
              <a:t> requeridos para apoyar el despliegue de servicios de negocio, datos y aplicaciones. Esto incluye la infraestructura de TI, </a:t>
            </a:r>
            <a:r>
              <a:rPr lang="en-US" sz="1600" i="1" dirty="0">
                <a:solidFill>
                  <a:srgbClr val="F9EEE7"/>
                </a:solidFill>
                <a:latin typeface="Quattrocento" pitchFamily="34" charset="0"/>
                <a:ea typeface="Quattrocento" pitchFamily="34" charset="-122"/>
                <a:cs typeface="Quattrocento" pitchFamily="34" charset="-120"/>
              </a:rPr>
              <a:t>middleware</a:t>
            </a:r>
            <a:r>
              <a:rPr lang="en-US" sz="1600" dirty="0">
                <a:solidFill>
                  <a:srgbClr val="F9EEE7"/>
                </a:solidFill>
                <a:latin typeface="Quattrocento" pitchFamily="34" charset="0"/>
                <a:ea typeface="Quattrocento" pitchFamily="34" charset="-122"/>
                <a:cs typeface="Quattrocento" pitchFamily="34" charset="-120"/>
              </a:rPr>
              <a:t>, redes, comunicaciones, procesamiento y estándares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0104" y="654963"/>
            <a:ext cx="9624060" cy="592931"/>
          </a:xfrm>
          <a:prstGeom prst="rect">
            <a:avLst/>
          </a:prstGeom>
          <a:noFill/>
          <a:ln/>
        </p:spPr>
        <p:txBody>
          <a:bodyPr wrap="none" lIns="0" tIns="0" rIns="0" bIns="0" rtlCol="0" anchor="t"/>
          <a:lstStyle/>
          <a:p>
            <a:pPr marL="0" indent="0" algn="l">
              <a:lnSpc>
                <a:spcPts val="4650"/>
              </a:lnSpc>
              <a:buNone/>
            </a:pPr>
            <a:r>
              <a:rPr lang="en-US" sz="3700" dirty="0">
                <a:solidFill>
                  <a:srgbClr val="FFD9BE"/>
                </a:solidFill>
                <a:latin typeface="Quattrocento" pitchFamily="34" charset="0"/>
                <a:ea typeface="Quattrocento" pitchFamily="34" charset="-122"/>
                <a:cs typeface="Quattrocento" pitchFamily="34" charset="-120"/>
              </a:rPr>
              <a:t>Fundamentos Clave – TOGAF Ciberseguridad</a:t>
            </a:r>
            <a:endParaRPr lang="en-US" sz="3700" dirty="0"/>
          </a:p>
        </p:txBody>
      </p:sp>
      <p:sp>
        <p:nvSpPr>
          <p:cNvPr id="3" name="Text 1"/>
          <p:cNvSpPr/>
          <p:nvPr/>
        </p:nvSpPr>
        <p:spPr>
          <a:xfrm>
            <a:off x="830104" y="1651040"/>
            <a:ext cx="4253508" cy="711518"/>
          </a:xfrm>
          <a:prstGeom prst="rect">
            <a:avLst/>
          </a:prstGeom>
          <a:noFill/>
          <a:ln/>
        </p:spPr>
        <p:txBody>
          <a:bodyPr wrap="square" lIns="0" tIns="0" rIns="0" bIns="0" rtlCol="0" anchor="t"/>
          <a:lstStyle/>
          <a:p>
            <a:pPr marL="0" indent="0" algn="r">
              <a:lnSpc>
                <a:spcPts val="2800"/>
              </a:lnSpc>
              <a:buNone/>
            </a:pPr>
            <a:r>
              <a:rPr lang="en-US" sz="2200" dirty="0">
                <a:solidFill>
                  <a:srgbClr val="EF9C82"/>
                </a:solidFill>
                <a:latin typeface="Quattrocento" pitchFamily="34" charset="0"/>
                <a:ea typeface="Quattrocento" pitchFamily="34" charset="-122"/>
                <a:cs typeface="Quattrocento" pitchFamily="34" charset="-120"/>
              </a:rPr>
              <a:t>Seguridad como Cualidad Universal (Omnipresencia):</a:t>
            </a:r>
            <a:endParaRPr lang="en-US" sz="2200" dirty="0"/>
          </a:p>
        </p:txBody>
      </p:sp>
      <p:sp>
        <p:nvSpPr>
          <p:cNvPr id="4" name="Text 2"/>
          <p:cNvSpPr/>
          <p:nvPr/>
        </p:nvSpPr>
        <p:spPr>
          <a:xfrm>
            <a:off x="830104" y="2483406"/>
            <a:ext cx="4253508" cy="967264"/>
          </a:xfrm>
          <a:prstGeom prst="rect">
            <a:avLst/>
          </a:prstGeom>
          <a:noFill/>
          <a:ln/>
        </p:spPr>
        <p:txBody>
          <a:bodyPr wrap="square" lIns="0" tIns="0" rIns="0" bIns="0" rtlCol="0" anchor="t"/>
          <a:lstStyle/>
          <a:p>
            <a:pPr marL="0" indent="0" algn="r">
              <a:lnSpc>
                <a:spcPts val="2500"/>
              </a:lnSpc>
              <a:buNone/>
            </a:pPr>
            <a:r>
              <a:rPr lang="en-US" sz="1550" dirty="0">
                <a:solidFill>
                  <a:srgbClr val="F9EEE7"/>
                </a:solidFill>
                <a:latin typeface="Quattrocento" pitchFamily="34" charset="0"/>
                <a:ea typeface="Quattrocento" pitchFamily="34" charset="-122"/>
                <a:cs typeface="Quattrocento" pitchFamily="34" charset="-120"/>
              </a:rPr>
              <a:t>El objetivo fundamental de la arquitectura de seguridad es </a:t>
            </a:r>
            <a:r>
              <a:rPr lang="en-US" sz="1550" b="1" dirty="0">
                <a:solidFill>
                  <a:srgbClr val="F9EEE7"/>
                </a:solidFill>
                <a:latin typeface="Quattrocento" pitchFamily="34" charset="0"/>
                <a:ea typeface="Quattrocento" pitchFamily="34" charset="-122"/>
                <a:cs typeface="Quattrocento" pitchFamily="34" charset="-120"/>
              </a:rPr>
              <a:t>proteger el valor de los sistemas y los activos de información de la empresa</a:t>
            </a:r>
            <a:endParaRPr lang="en-US" sz="1550" dirty="0"/>
          </a:p>
        </p:txBody>
      </p:sp>
      <p:sp>
        <p:nvSpPr>
          <p:cNvPr id="5" name="Text 3"/>
          <p:cNvSpPr/>
          <p:nvPr/>
        </p:nvSpPr>
        <p:spPr>
          <a:xfrm>
            <a:off x="830104" y="3571518"/>
            <a:ext cx="4253508" cy="1612106"/>
          </a:xfrm>
          <a:prstGeom prst="rect">
            <a:avLst/>
          </a:prstGeom>
          <a:noFill/>
          <a:ln/>
        </p:spPr>
        <p:txBody>
          <a:bodyPr wrap="square" lIns="0" tIns="0" rIns="0" bIns="0" rtlCol="0" anchor="t"/>
          <a:lstStyle/>
          <a:p>
            <a:pPr marL="0" indent="0" algn="r">
              <a:lnSpc>
                <a:spcPts val="2500"/>
              </a:lnSpc>
              <a:buNone/>
            </a:pPr>
            <a:r>
              <a:rPr lang="en-US" sz="1550" dirty="0">
                <a:solidFill>
                  <a:srgbClr val="F9EEE7"/>
                </a:solidFill>
                <a:latin typeface="Quattrocento" pitchFamily="34" charset="0"/>
                <a:ea typeface="Quattrocento" pitchFamily="34" charset="-122"/>
                <a:cs typeface="Quattrocento" pitchFamily="34" charset="-120"/>
              </a:rPr>
              <a:t>La seguridad se experimenta como una </a:t>
            </a:r>
            <a:r>
              <a:rPr lang="en-US" sz="1550" b="1" dirty="0">
                <a:solidFill>
                  <a:srgbClr val="F9EEE7"/>
                </a:solidFill>
                <a:latin typeface="Quattrocento" pitchFamily="34" charset="0"/>
                <a:ea typeface="Quattrocento" pitchFamily="34" charset="-122"/>
                <a:cs typeface="Quattrocento" pitchFamily="34" charset="-120"/>
              </a:rPr>
              <a:t>cualidad de los sistemas</a:t>
            </a:r>
            <a:r>
              <a:rPr lang="en-US" sz="1550" dirty="0">
                <a:solidFill>
                  <a:srgbClr val="F9EEE7"/>
                </a:solidFill>
                <a:latin typeface="Quattrocento" pitchFamily="34" charset="0"/>
                <a:ea typeface="Quattrocento" pitchFamily="34" charset="-122"/>
                <a:cs typeface="Quattrocento" pitchFamily="34" charset="-120"/>
              </a:rPr>
              <a:t> en la arquitectura y es </a:t>
            </a:r>
            <a:r>
              <a:rPr lang="en-US" sz="1550" b="1" dirty="0">
                <a:solidFill>
                  <a:srgbClr val="F9EEE7"/>
                </a:solidFill>
                <a:latin typeface="Quattrocento" pitchFamily="34" charset="0"/>
                <a:ea typeface="Quattrocento" pitchFamily="34" charset="-122"/>
                <a:cs typeface="Quattrocento" pitchFamily="34" charset="-120"/>
              </a:rPr>
              <a:t>omnipresente</a:t>
            </a:r>
            <a:r>
              <a:rPr lang="en-US" sz="1550" dirty="0">
                <a:solidFill>
                  <a:srgbClr val="F9EEE7"/>
                </a:solidFill>
                <a:latin typeface="Quattrocento" pitchFamily="34" charset="0"/>
                <a:ea typeface="Quattrocento" pitchFamily="34" charset="-122"/>
                <a:cs typeface="Quattrocento" pitchFamily="34" charset="-120"/>
              </a:rPr>
              <a:t> en todos los ámbitos de la arquitectura (Negocios, Datos, Aplicaciones, Tecnología) y en todas las fases del ADM</a:t>
            </a:r>
            <a:endParaRPr lang="en-US" sz="1550" dirty="0"/>
          </a:p>
        </p:txBody>
      </p:sp>
      <p:pic>
        <p:nvPicPr>
          <p:cNvPr id="6" name="Image 0" descr="preencoded.png"/>
          <p:cNvPicPr>
            <a:picLocks noChangeAspect="1"/>
          </p:cNvPicPr>
          <p:nvPr/>
        </p:nvPicPr>
        <p:blipFill>
          <a:blip r:embed="rId3"/>
          <a:stretch>
            <a:fillRect/>
          </a:stretch>
        </p:blipFill>
        <p:spPr>
          <a:xfrm>
            <a:off x="5385911" y="2683550"/>
            <a:ext cx="3858578" cy="3858578"/>
          </a:xfrm>
          <a:prstGeom prst="rect">
            <a:avLst/>
          </a:prstGeom>
        </p:spPr>
      </p:pic>
      <p:sp>
        <p:nvSpPr>
          <p:cNvPr id="7" name="Text 4"/>
          <p:cNvSpPr/>
          <p:nvPr/>
        </p:nvSpPr>
        <p:spPr>
          <a:xfrm>
            <a:off x="6387763" y="3319284"/>
            <a:ext cx="301585" cy="376952"/>
          </a:xfrm>
          <a:prstGeom prst="rect">
            <a:avLst/>
          </a:prstGeom>
          <a:noFill/>
          <a:ln/>
        </p:spPr>
        <p:txBody>
          <a:bodyPr wrap="none" lIns="0" tIns="0" rIns="0" bIns="0" rtlCol="0" anchor="t"/>
          <a:lstStyle/>
          <a:p>
            <a:pPr marL="0" indent="0" algn="l">
              <a:lnSpc>
                <a:spcPts val="3800"/>
              </a:lnSpc>
              <a:buNone/>
            </a:pPr>
            <a:r>
              <a:rPr lang="en-US" sz="2350" dirty="0">
                <a:solidFill>
                  <a:srgbClr val="F9EEE7"/>
                </a:solidFill>
                <a:latin typeface="Quattrocento" pitchFamily="34" charset="0"/>
                <a:ea typeface="Quattrocento" pitchFamily="34" charset="-122"/>
                <a:cs typeface="Quattrocento" pitchFamily="34" charset="-120"/>
              </a:rPr>
              <a:t>1</a:t>
            </a:r>
            <a:endParaRPr lang="en-US" sz="2350" dirty="0"/>
          </a:p>
        </p:txBody>
      </p:sp>
      <p:sp>
        <p:nvSpPr>
          <p:cNvPr id="8" name="Text 5"/>
          <p:cNvSpPr/>
          <p:nvPr/>
        </p:nvSpPr>
        <p:spPr>
          <a:xfrm>
            <a:off x="9546788" y="1889284"/>
            <a:ext cx="3462814" cy="355759"/>
          </a:xfrm>
          <a:prstGeom prst="rect">
            <a:avLst/>
          </a:prstGeom>
          <a:noFill/>
          <a:ln/>
        </p:spPr>
        <p:txBody>
          <a:bodyPr wrap="none" lIns="0" tIns="0" rIns="0" bIns="0" rtlCol="0" anchor="t"/>
          <a:lstStyle/>
          <a:p>
            <a:pPr marL="0" indent="0" algn="l">
              <a:lnSpc>
                <a:spcPts val="2800"/>
              </a:lnSpc>
              <a:buNone/>
            </a:pPr>
            <a:r>
              <a:rPr lang="en-US" sz="2200" dirty="0">
                <a:solidFill>
                  <a:srgbClr val="EF9C82"/>
                </a:solidFill>
                <a:latin typeface="Quattrocento" pitchFamily="34" charset="0"/>
                <a:ea typeface="Quattrocento" pitchFamily="34" charset="-122"/>
                <a:cs typeface="Quattrocento" pitchFamily="34" charset="-120"/>
              </a:rPr>
              <a:t>Enfoque en Activos y Valor:</a:t>
            </a:r>
            <a:endParaRPr lang="en-US" sz="2200" dirty="0"/>
          </a:p>
        </p:txBody>
      </p:sp>
      <p:sp>
        <p:nvSpPr>
          <p:cNvPr id="9" name="Text 6"/>
          <p:cNvSpPr/>
          <p:nvPr/>
        </p:nvSpPr>
        <p:spPr>
          <a:xfrm>
            <a:off x="9546788" y="2365891"/>
            <a:ext cx="4253508" cy="2579370"/>
          </a:xfrm>
          <a:prstGeom prst="rect">
            <a:avLst/>
          </a:prstGeom>
          <a:noFill/>
          <a:ln/>
        </p:spPr>
        <p:txBody>
          <a:bodyPr wrap="square" lIns="0" tIns="0" rIns="0" bIns="0" rtlCol="0" anchor="t"/>
          <a:lstStyle/>
          <a:p>
            <a:pPr marL="0" indent="0" algn="l">
              <a:lnSpc>
                <a:spcPts val="2500"/>
              </a:lnSpc>
              <a:buNone/>
            </a:pPr>
            <a:r>
              <a:rPr lang="en-US" sz="1550" dirty="0">
                <a:solidFill>
                  <a:srgbClr val="F9EEE7"/>
                </a:solidFill>
                <a:latin typeface="Quattrocento" pitchFamily="34" charset="0"/>
                <a:ea typeface="Quattrocento" pitchFamily="34" charset="-122"/>
                <a:cs typeface="Quattrocento" pitchFamily="34" charset="-120"/>
              </a:rPr>
              <a:t>El arquitecto de seguridad se enfoca en la </a:t>
            </a:r>
            <a:r>
              <a:rPr lang="en-US" sz="1550" b="1" dirty="0">
                <a:solidFill>
                  <a:srgbClr val="F9EEE7"/>
                </a:solidFill>
                <a:latin typeface="Quattrocento" pitchFamily="34" charset="0"/>
                <a:ea typeface="Quattrocento" pitchFamily="34" charset="-122"/>
                <a:cs typeface="Quattrocento" pitchFamily="34" charset="-120"/>
              </a:rPr>
              <a:t>ejecución de las políticas de seguridad de la empresa, sin inhibir el valor</a:t>
            </a:r>
            <a:r>
              <a:rPr lang="en-US" sz="1550" dirty="0">
                <a:solidFill>
                  <a:srgbClr val="F9EEE7"/>
                </a:solidFill>
                <a:latin typeface="Quattrocento" pitchFamily="34" charset="0"/>
                <a:ea typeface="Quattrocento" pitchFamily="34" charset="-122"/>
                <a:cs typeface="Quattrocento" pitchFamily="34" charset="-120"/>
              </a:rPr>
              <a:t>. La arquitectura de seguridad tiene sus propios componentes únicos (Bloques de Construcción) que deben interconectarse con los sistemas de negocio de manera </a:t>
            </a:r>
            <a:r>
              <a:rPr lang="en-US" sz="1550" b="1" dirty="0">
                <a:solidFill>
                  <a:srgbClr val="F9EEE7"/>
                </a:solidFill>
                <a:latin typeface="Quattrocento" pitchFamily="34" charset="0"/>
                <a:ea typeface="Quattrocento" pitchFamily="34" charset="-122"/>
                <a:cs typeface="Quattrocento" pitchFamily="34" charset="-120"/>
              </a:rPr>
              <a:t>equilibrada y rentable</a:t>
            </a:r>
            <a:r>
              <a:rPr lang="en-US" sz="1550" dirty="0">
                <a:solidFill>
                  <a:srgbClr val="F9EEE7"/>
                </a:solidFill>
                <a:latin typeface="Quattrocento" pitchFamily="34" charset="0"/>
                <a:ea typeface="Quattrocento" pitchFamily="34" charset="-122"/>
                <a:cs typeface="Quattrocento" pitchFamily="34" charset="-120"/>
              </a:rPr>
              <a:t> para mantener las políticas de seguridad</a:t>
            </a:r>
            <a:endParaRPr lang="en-US" sz="1550" dirty="0"/>
          </a:p>
        </p:txBody>
      </p:sp>
      <p:pic>
        <p:nvPicPr>
          <p:cNvPr id="10" name="Image 1" descr="preencoded.png"/>
          <p:cNvPicPr>
            <a:picLocks noChangeAspect="1"/>
          </p:cNvPicPr>
          <p:nvPr/>
        </p:nvPicPr>
        <p:blipFill>
          <a:blip r:embed="rId4"/>
          <a:stretch>
            <a:fillRect/>
          </a:stretch>
        </p:blipFill>
        <p:spPr>
          <a:xfrm>
            <a:off x="5385911" y="2683550"/>
            <a:ext cx="3858578" cy="3858578"/>
          </a:xfrm>
          <a:prstGeom prst="rect">
            <a:avLst/>
          </a:prstGeom>
        </p:spPr>
      </p:pic>
      <p:sp>
        <p:nvSpPr>
          <p:cNvPr id="11" name="Text 7"/>
          <p:cNvSpPr/>
          <p:nvPr/>
        </p:nvSpPr>
        <p:spPr>
          <a:xfrm>
            <a:off x="8269307" y="3647658"/>
            <a:ext cx="301585" cy="376952"/>
          </a:xfrm>
          <a:prstGeom prst="rect">
            <a:avLst/>
          </a:prstGeom>
          <a:noFill/>
          <a:ln/>
        </p:spPr>
        <p:txBody>
          <a:bodyPr wrap="none" lIns="0" tIns="0" rIns="0" bIns="0" rtlCol="0" anchor="t"/>
          <a:lstStyle/>
          <a:p>
            <a:pPr marL="0" indent="0" algn="l">
              <a:lnSpc>
                <a:spcPts val="3800"/>
              </a:lnSpc>
              <a:buNone/>
            </a:pPr>
            <a:r>
              <a:rPr lang="en-US" sz="2350" dirty="0">
                <a:solidFill>
                  <a:srgbClr val="F9EEE7"/>
                </a:solidFill>
                <a:latin typeface="Quattrocento" pitchFamily="34" charset="0"/>
                <a:ea typeface="Quattrocento" pitchFamily="34" charset="-122"/>
                <a:cs typeface="Quattrocento" pitchFamily="34" charset="-120"/>
              </a:rPr>
              <a:t>2</a:t>
            </a:r>
            <a:endParaRPr lang="en-US" sz="2350" dirty="0"/>
          </a:p>
        </p:txBody>
      </p:sp>
      <p:sp>
        <p:nvSpPr>
          <p:cNvPr id="12" name="Text 8"/>
          <p:cNvSpPr/>
          <p:nvPr/>
        </p:nvSpPr>
        <p:spPr>
          <a:xfrm>
            <a:off x="9546788" y="5485924"/>
            <a:ext cx="3724989" cy="355759"/>
          </a:xfrm>
          <a:prstGeom prst="rect">
            <a:avLst/>
          </a:prstGeom>
          <a:noFill/>
          <a:ln/>
        </p:spPr>
        <p:txBody>
          <a:bodyPr wrap="none" lIns="0" tIns="0" rIns="0" bIns="0" rtlCol="0" anchor="t"/>
          <a:lstStyle/>
          <a:p>
            <a:pPr marL="0" indent="0" algn="l">
              <a:lnSpc>
                <a:spcPts val="2800"/>
              </a:lnSpc>
              <a:buNone/>
            </a:pPr>
            <a:r>
              <a:rPr lang="en-US" sz="2200" dirty="0">
                <a:solidFill>
                  <a:srgbClr val="EF9C82"/>
                </a:solidFill>
                <a:latin typeface="Quattrocento" pitchFamily="34" charset="0"/>
                <a:ea typeface="Quattrocento" pitchFamily="34" charset="-122"/>
                <a:cs typeface="Quattrocento" pitchFamily="34" charset="-120"/>
              </a:rPr>
              <a:t>Gestión de Flujos Anormales:</a:t>
            </a:r>
            <a:endParaRPr lang="en-US" sz="2200" dirty="0"/>
          </a:p>
        </p:txBody>
      </p:sp>
      <p:sp>
        <p:nvSpPr>
          <p:cNvPr id="13" name="Text 9"/>
          <p:cNvSpPr/>
          <p:nvPr/>
        </p:nvSpPr>
        <p:spPr>
          <a:xfrm>
            <a:off x="9546788" y="5962531"/>
            <a:ext cx="4253508" cy="1612106"/>
          </a:xfrm>
          <a:prstGeom prst="rect">
            <a:avLst/>
          </a:prstGeom>
          <a:noFill/>
          <a:ln/>
        </p:spPr>
        <p:txBody>
          <a:bodyPr wrap="square" lIns="0" tIns="0" rIns="0" bIns="0" rtlCol="0" anchor="t"/>
          <a:lstStyle/>
          <a:p>
            <a:pPr marL="0" indent="0" algn="l">
              <a:lnSpc>
                <a:spcPts val="2500"/>
              </a:lnSpc>
              <a:buNone/>
            </a:pPr>
            <a:r>
              <a:rPr lang="en-US" sz="1550" dirty="0">
                <a:solidFill>
                  <a:srgbClr val="F9EEE7"/>
                </a:solidFill>
                <a:latin typeface="Quattrocento" pitchFamily="34" charset="0"/>
                <a:ea typeface="Quattrocento" pitchFamily="34" charset="-122"/>
                <a:cs typeface="Quattrocento" pitchFamily="34" charset="-120"/>
              </a:rPr>
              <a:t>La arquitectura de seguridad debe considerar no solo el flujo normal de las aplicaciones, sino también los </a:t>
            </a:r>
            <a:r>
              <a:rPr lang="en-US" sz="1550" b="1" dirty="0">
                <a:solidFill>
                  <a:srgbClr val="F9EEE7"/>
                </a:solidFill>
                <a:latin typeface="Quattrocento" pitchFamily="34" charset="0"/>
                <a:ea typeface="Quattrocento" pitchFamily="34" charset="-122"/>
                <a:cs typeface="Quattrocento" pitchFamily="34" charset="-120"/>
              </a:rPr>
              <a:t>flujos anormales, modos de fallo, y las formas en que los sistemas pueden ser interrumpidos</a:t>
            </a:r>
            <a:r>
              <a:rPr lang="en-US" sz="1550" dirty="0">
                <a:solidFill>
                  <a:srgbClr val="F9EEE7"/>
                </a:solidFill>
                <a:latin typeface="Quattrocento" pitchFamily="34" charset="0"/>
                <a:ea typeface="Quattrocento" pitchFamily="34" charset="-122"/>
                <a:cs typeface="Quattrocento" pitchFamily="34" charset="-120"/>
              </a:rPr>
              <a:t> y fallar</a:t>
            </a:r>
            <a:endParaRPr lang="en-US" sz="1550" dirty="0"/>
          </a:p>
        </p:txBody>
      </p:sp>
      <p:pic>
        <p:nvPicPr>
          <p:cNvPr id="14" name="Image 2" descr="preencoded.png"/>
          <p:cNvPicPr>
            <a:picLocks noChangeAspect="1"/>
          </p:cNvPicPr>
          <p:nvPr/>
        </p:nvPicPr>
        <p:blipFill>
          <a:blip r:embed="rId5"/>
          <a:stretch>
            <a:fillRect/>
          </a:stretch>
        </p:blipFill>
        <p:spPr>
          <a:xfrm>
            <a:off x="5385911" y="2683550"/>
            <a:ext cx="3858578" cy="3858578"/>
          </a:xfrm>
          <a:prstGeom prst="rect">
            <a:avLst/>
          </a:prstGeom>
        </p:spPr>
      </p:pic>
      <p:sp>
        <p:nvSpPr>
          <p:cNvPr id="15" name="Text 10"/>
          <p:cNvSpPr/>
          <p:nvPr/>
        </p:nvSpPr>
        <p:spPr>
          <a:xfrm>
            <a:off x="7940933" y="5529203"/>
            <a:ext cx="301585" cy="376952"/>
          </a:xfrm>
          <a:prstGeom prst="rect">
            <a:avLst/>
          </a:prstGeom>
          <a:noFill/>
          <a:ln/>
        </p:spPr>
        <p:txBody>
          <a:bodyPr wrap="none" lIns="0" tIns="0" rIns="0" bIns="0" rtlCol="0" anchor="t"/>
          <a:lstStyle/>
          <a:p>
            <a:pPr marL="0" indent="0" algn="l">
              <a:lnSpc>
                <a:spcPts val="3800"/>
              </a:lnSpc>
              <a:buNone/>
            </a:pPr>
            <a:r>
              <a:rPr lang="en-US" sz="2350" dirty="0">
                <a:solidFill>
                  <a:srgbClr val="F9EEE7"/>
                </a:solidFill>
                <a:latin typeface="Quattrocento" pitchFamily="34" charset="0"/>
                <a:ea typeface="Quattrocento" pitchFamily="34" charset="-122"/>
                <a:cs typeface="Quattrocento" pitchFamily="34" charset="-120"/>
              </a:rPr>
              <a:t>3</a:t>
            </a:r>
            <a:endParaRPr lang="en-US" sz="2350" dirty="0"/>
          </a:p>
        </p:txBody>
      </p:sp>
      <p:sp>
        <p:nvSpPr>
          <p:cNvPr id="16" name="Text 11"/>
          <p:cNvSpPr/>
          <p:nvPr/>
        </p:nvSpPr>
        <p:spPr>
          <a:xfrm>
            <a:off x="1333976" y="5485924"/>
            <a:ext cx="3749635" cy="355759"/>
          </a:xfrm>
          <a:prstGeom prst="rect">
            <a:avLst/>
          </a:prstGeom>
          <a:noFill/>
          <a:ln/>
        </p:spPr>
        <p:txBody>
          <a:bodyPr wrap="none" lIns="0" tIns="0" rIns="0" bIns="0" rtlCol="0" anchor="t"/>
          <a:lstStyle/>
          <a:p>
            <a:pPr marL="0" indent="0" algn="r">
              <a:lnSpc>
                <a:spcPts val="2800"/>
              </a:lnSpc>
              <a:buNone/>
            </a:pPr>
            <a:r>
              <a:rPr lang="en-US" sz="2200" dirty="0">
                <a:solidFill>
                  <a:srgbClr val="EF9C82"/>
                </a:solidFill>
                <a:latin typeface="Quattrocento" pitchFamily="34" charset="0"/>
                <a:ea typeface="Quattrocento" pitchFamily="34" charset="-122"/>
                <a:cs typeface="Quattrocento" pitchFamily="34" charset="-120"/>
              </a:rPr>
              <a:t>Diseño Temprano y Rentable:</a:t>
            </a:r>
            <a:endParaRPr lang="en-US" sz="2200" dirty="0"/>
          </a:p>
        </p:txBody>
      </p:sp>
      <p:sp>
        <p:nvSpPr>
          <p:cNvPr id="17" name="Text 12"/>
          <p:cNvSpPr/>
          <p:nvPr/>
        </p:nvSpPr>
        <p:spPr>
          <a:xfrm>
            <a:off x="830104" y="5962531"/>
            <a:ext cx="4253508" cy="1612106"/>
          </a:xfrm>
          <a:prstGeom prst="rect">
            <a:avLst/>
          </a:prstGeom>
          <a:noFill/>
          <a:ln/>
        </p:spPr>
        <p:txBody>
          <a:bodyPr wrap="square" lIns="0" tIns="0" rIns="0" bIns="0" rtlCol="0" anchor="t"/>
          <a:lstStyle/>
          <a:p>
            <a:pPr marL="0" indent="0" algn="r">
              <a:lnSpc>
                <a:spcPts val="2500"/>
              </a:lnSpc>
              <a:buNone/>
            </a:pPr>
            <a:r>
              <a:rPr lang="en-US" sz="1550" dirty="0">
                <a:solidFill>
                  <a:srgbClr val="F9EEE7"/>
                </a:solidFill>
                <a:latin typeface="Quattrocento" pitchFamily="34" charset="0"/>
                <a:ea typeface="Quattrocento" pitchFamily="34" charset="-122"/>
                <a:cs typeface="Quattrocento" pitchFamily="34" charset="-120"/>
              </a:rPr>
              <a:t>Es </a:t>
            </a:r>
            <a:r>
              <a:rPr lang="en-US" sz="1550" b="1" dirty="0">
                <a:solidFill>
                  <a:srgbClr val="F9EEE7"/>
                </a:solidFill>
                <a:latin typeface="Quattrocento" pitchFamily="34" charset="0"/>
                <a:ea typeface="Quattrocento" pitchFamily="34" charset="-122"/>
                <a:cs typeface="Quattrocento" pitchFamily="34" charset="-120"/>
              </a:rPr>
              <a:t>menos costoso y más efectivo</a:t>
            </a:r>
            <a:r>
              <a:rPr lang="en-US" sz="1550" dirty="0">
                <a:solidFill>
                  <a:srgbClr val="F9EEE7"/>
                </a:solidFill>
                <a:latin typeface="Quattrocento" pitchFamily="34" charset="0"/>
                <a:ea typeface="Quattrocento" pitchFamily="34" charset="-122"/>
                <a:cs typeface="Quattrocento" pitchFamily="34" charset="-120"/>
              </a:rPr>
              <a:t> planificar y ejecutar funciones específicas de seguridad lo antes posible en el ciclo de desarrollo de la arquitectura para evitar adaptaciones costosas posteriores</a:t>
            </a:r>
            <a:endParaRPr lang="en-US" sz="1550" dirty="0"/>
          </a:p>
        </p:txBody>
      </p:sp>
      <p:pic>
        <p:nvPicPr>
          <p:cNvPr id="18" name="Image 3" descr="preencoded.png"/>
          <p:cNvPicPr>
            <a:picLocks noChangeAspect="1"/>
          </p:cNvPicPr>
          <p:nvPr/>
        </p:nvPicPr>
        <p:blipFill>
          <a:blip r:embed="rId6"/>
          <a:stretch>
            <a:fillRect/>
          </a:stretch>
        </p:blipFill>
        <p:spPr>
          <a:xfrm>
            <a:off x="5385911" y="2683550"/>
            <a:ext cx="3858578" cy="3858578"/>
          </a:xfrm>
          <a:prstGeom prst="rect">
            <a:avLst/>
          </a:prstGeom>
        </p:spPr>
      </p:pic>
      <p:sp>
        <p:nvSpPr>
          <p:cNvPr id="19" name="Text 13"/>
          <p:cNvSpPr/>
          <p:nvPr/>
        </p:nvSpPr>
        <p:spPr>
          <a:xfrm>
            <a:off x="6059388" y="5200829"/>
            <a:ext cx="301585" cy="376952"/>
          </a:xfrm>
          <a:prstGeom prst="rect">
            <a:avLst/>
          </a:prstGeom>
          <a:noFill/>
          <a:ln/>
        </p:spPr>
        <p:txBody>
          <a:bodyPr wrap="none" lIns="0" tIns="0" rIns="0" bIns="0" rtlCol="0" anchor="t"/>
          <a:lstStyle/>
          <a:p>
            <a:pPr marL="0" indent="0" algn="l">
              <a:lnSpc>
                <a:spcPts val="3800"/>
              </a:lnSpc>
              <a:buNone/>
            </a:pPr>
            <a:r>
              <a:rPr lang="en-US" sz="2350" dirty="0">
                <a:solidFill>
                  <a:srgbClr val="F9EEE7"/>
                </a:solidFill>
                <a:latin typeface="Quattrocento" pitchFamily="34" charset="0"/>
                <a:ea typeface="Quattrocento" pitchFamily="34" charset="-122"/>
                <a:cs typeface="Quattrocento" pitchFamily="34" charset="-120"/>
              </a:rPr>
              <a:t>4</a:t>
            </a:r>
            <a:endParaRPr lang="en-US" sz="2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783080"/>
          </a:xfrm>
          <a:prstGeom prst="rect">
            <a:avLst/>
          </a:prstGeom>
        </p:spPr>
      </p:pic>
      <p:sp>
        <p:nvSpPr>
          <p:cNvPr id="3" name="Text 0"/>
          <p:cNvSpPr/>
          <p:nvPr/>
        </p:nvSpPr>
        <p:spPr>
          <a:xfrm>
            <a:off x="768072" y="2500551"/>
            <a:ext cx="7152918" cy="419457"/>
          </a:xfrm>
          <a:prstGeom prst="rect">
            <a:avLst/>
          </a:prstGeom>
          <a:noFill/>
          <a:ln/>
        </p:spPr>
        <p:txBody>
          <a:bodyPr wrap="none" lIns="0" tIns="0" rIns="0" bIns="0" rtlCol="0" anchor="t"/>
          <a:lstStyle/>
          <a:p>
            <a:pPr marL="0" indent="0" algn="l">
              <a:lnSpc>
                <a:spcPts val="3300"/>
              </a:lnSpc>
              <a:buNone/>
            </a:pPr>
            <a:r>
              <a:rPr lang="en-US" sz="2600" dirty="0">
                <a:solidFill>
                  <a:srgbClr val="FFD9BE"/>
                </a:solidFill>
                <a:latin typeface="Quattrocento" pitchFamily="34" charset="0"/>
                <a:ea typeface="Quattrocento" pitchFamily="34" charset="-122"/>
                <a:cs typeface="Quattrocento" pitchFamily="34" charset="-120"/>
              </a:rPr>
              <a:t>Contextualización Dominios en Ciberseguridad</a:t>
            </a:r>
            <a:endParaRPr lang="en-US" sz="2600" dirty="0"/>
          </a:p>
        </p:txBody>
      </p:sp>
      <p:sp>
        <p:nvSpPr>
          <p:cNvPr id="4" name="Text 1"/>
          <p:cNvSpPr/>
          <p:nvPr/>
        </p:nvSpPr>
        <p:spPr>
          <a:xfrm>
            <a:off x="768072" y="3276600"/>
            <a:ext cx="2964180" cy="335518"/>
          </a:xfrm>
          <a:prstGeom prst="rect">
            <a:avLst/>
          </a:prstGeom>
          <a:noFill/>
          <a:ln/>
        </p:spPr>
        <p:txBody>
          <a:bodyPr wrap="none" lIns="0" tIns="0" rIns="0" bIns="0" rtlCol="0" anchor="t"/>
          <a:lstStyle/>
          <a:p>
            <a:pPr marL="0" indent="0" algn="l">
              <a:lnSpc>
                <a:spcPts val="2600"/>
              </a:lnSpc>
              <a:buNone/>
            </a:pPr>
            <a:r>
              <a:rPr lang="en-US" sz="2100" dirty="0">
                <a:solidFill>
                  <a:srgbClr val="EF9C82"/>
                </a:solidFill>
                <a:latin typeface="Quattrocento" pitchFamily="34" charset="0"/>
                <a:ea typeface="Quattrocento" pitchFamily="34" charset="-122"/>
                <a:cs typeface="Quattrocento" pitchFamily="34" charset="-120"/>
              </a:rPr>
              <a:t>Arquitectura de Negocio</a:t>
            </a:r>
            <a:endParaRPr lang="en-US" sz="2100" dirty="0"/>
          </a:p>
        </p:txBody>
      </p:sp>
      <p:sp>
        <p:nvSpPr>
          <p:cNvPr id="5" name="Text 2"/>
          <p:cNvSpPr/>
          <p:nvPr/>
        </p:nvSpPr>
        <p:spPr>
          <a:xfrm>
            <a:off x="768072" y="3754755"/>
            <a:ext cx="3012638" cy="1368743"/>
          </a:xfrm>
          <a:prstGeom prst="rect">
            <a:avLst/>
          </a:prstGeom>
          <a:noFill/>
          <a:ln/>
        </p:spPr>
        <p:txBody>
          <a:bodyPr wrap="square" lIns="0" tIns="0" rIns="0" bIns="0" rtlCol="0" anchor="t"/>
          <a:lstStyle/>
          <a:p>
            <a:pPr marL="0" indent="0" algn="l">
              <a:lnSpc>
                <a:spcPts val="1750"/>
              </a:lnSpc>
              <a:buNone/>
            </a:pPr>
            <a:r>
              <a:rPr lang="en-US" sz="1100" dirty="0">
                <a:solidFill>
                  <a:srgbClr val="F9EEE7"/>
                </a:solidFill>
                <a:latin typeface="Quattrocento" pitchFamily="34" charset="0"/>
                <a:ea typeface="Quattrocento" pitchFamily="34" charset="-122"/>
                <a:cs typeface="Quattrocento" pitchFamily="34" charset="-120"/>
              </a:rPr>
              <a:t>La seguridad debe partir de los objetivos estratégicos del negocio. Si una empresa busca confianza del cliente, cumplimiento regulatorio o resiliencia frente a ciberataques, eso debe reflejarse en la arquitectura de negocio.</a:t>
            </a:r>
            <a:endParaRPr lang="en-US" sz="1100" dirty="0"/>
          </a:p>
        </p:txBody>
      </p:sp>
      <p:sp>
        <p:nvSpPr>
          <p:cNvPr id="6" name="Text 3"/>
          <p:cNvSpPr/>
          <p:nvPr/>
        </p:nvSpPr>
        <p:spPr>
          <a:xfrm>
            <a:off x="768072" y="5251847"/>
            <a:ext cx="3012638" cy="228124"/>
          </a:xfrm>
          <a:prstGeom prst="rect">
            <a:avLst/>
          </a:prstGeom>
          <a:noFill/>
          <a:ln/>
        </p:spPr>
        <p:txBody>
          <a:bodyPr wrap="none" lIns="0" tIns="0" rIns="0" bIns="0" rtlCol="0" anchor="t"/>
          <a:lstStyle/>
          <a:p>
            <a:pPr marL="0" indent="0" algn="l">
              <a:lnSpc>
                <a:spcPts val="1750"/>
              </a:lnSpc>
              <a:buNone/>
            </a:pPr>
            <a:r>
              <a:rPr lang="en-US" sz="1100" b="1" dirty="0">
                <a:solidFill>
                  <a:srgbClr val="F9EEE7"/>
                </a:solidFill>
                <a:latin typeface="Quattrocento" pitchFamily="34" charset="0"/>
                <a:ea typeface="Quattrocento" pitchFamily="34" charset="-122"/>
                <a:cs typeface="Quattrocento" pitchFamily="34" charset="-120"/>
              </a:rPr>
              <a:t>Relación con ciberseguridad:</a:t>
            </a:r>
            <a:endParaRPr lang="en-US" sz="1100" dirty="0"/>
          </a:p>
        </p:txBody>
      </p:sp>
      <p:sp>
        <p:nvSpPr>
          <p:cNvPr id="7" name="Text 4"/>
          <p:cNvSpPr/>
          <p:nvPr/>
        </p:nvSpPr>
        <p:spPr>
          <a:xfrm>
            <a:off x="768072" y="5608320"/>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Definición de roles y responsabilidades en ciberseguridad (CISO, SOC, CSIRT).</a:t>
            </a:r>
            <a:endParaRPr lang="en-US" sz="1100" dirty="0"/>
          </a:p>
        </p:txBody>
      </p:sp>
      <p:sp>
        <p:nvSpPr>
          <p:cNvPr id="8" name="Text 5"/>
          <p:cNvSpPr/>
          <p:nvPr/>
        </p:nvSpPr>
        <p:spPr>
          <a:xfrm>
            <a:off x="768072" y="6114455"/>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Inclusión de procesos de gestión de riesgos y continuidad de negocio.</a:t>
            </a:r>
            <a:endParaRPr lang="en-US" sz="1100" dirty="0"/>
          </a:p>
        </p:txBody>
      </p:sp>
      <p:sp>
        <p:nvSpPr>
          <p:cNvPr id="9" name="Text 6"/>
          <p:cNvSpPr/>
          <p:nvPr/>
        </p:nvSpPr>
        <p:spPr>
          <a:xfrm>
            <a:off x="768072" y="6620589"/>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Políticas corporativas de seguridad alineadas a metas estratégicas.</a:t>
            </a:r>
            <a:endParaRPr lang="en-US" sz="1100" dirty="0"/>
          </a:p>
        </p:txBody>
      </p:sp>
      <p:sp>
        <p:nvSpPr>
          <p:cNvPr id="10" name="Text 7"/>
          <p:cNvSpPr/>
          <p:nvPr/>
        </p:nvSpPr>
        <p:spPr>
          <a:xfrm>
            <a:off x="4136231" y="3276600"/>
            <a:ext cx="2685217" cy="335518"/>
          </a:xfrm>
          <a:prstGeom prst="rect">
            <a:avLst/>
          </a:prstGeom>
          <a:noFill/>
          <a:ln/>
        </p:spPr>
        <p:txBody>
          <a:bodyPr wrap="none" lIns="0" tIns="0" rIns="0" bIns="0" rtlCol="0" anchor="t"/>
          <a:lstStyle/>
          <a:p>
            <a:pPr marL="0" indent="0" algn="l">
              <a:lnSpc>
                <a:spcPts val="2600"/>
              </a:lnSpc>
              <a:buNone/>
            </a:pPr>
            <a:r>
              <a:rPr lang="en-US" sz="2100" dirty="0">
                <a:solidFill>
                  <a:srgbClr val="EF9C82"/>
                </a:solidFill>
                <a:latin typeface="Quattrocento" pitchFamily="34" charset="0"/>
                <a:ea typeface="Quattrocento" pitchFamily="34" charset="-122"/>
                <a:cs typeface="Quattrocento" pitchFamily="34" charset="-120"/>
              </a:rPr>
              <a:t>Arquitectura de Datos</a:t>
            </a:r>
            <a:endParaRPr lang="en-US" sz="2100" dirty="0"/>
          </a:p>
        </p:txBody>
      </p:sp>
      <p:sp>
        <p:nvSpPr>
          <p:cNvPr id="11" name="Text 8"/>
          <p:cNvSpPr/>
          <p:nvPr/>
        </p:nvSpPr>
        <p:spPr>
          <a:xfrm>
            <a:off x="4136231" y="3754755"/>
            <a:ext cx="3012638" cy="684371"/>
          </a:xfrm>
          <a:prstGeom prst="rect">
            <a:avLst/>
          </a:prstGeom>
          <a:noFill/>
          <a:ln/>
        </p:spPr>
        <p:txBody>
          <a:bodyPr wrap="square" lIns="0" tIns="0" rIns="0" bIns="0" rtlCol="0" anchor="t"/>
          <a:lstStyle/>
          <a:p>
            <a:pPr marL="0" indent="0" algn="l">
              <a:lnSpc>
                <a:spcPts val="1750"/>
              </a:lnSpc>
              <a:buNone/>
            </a:pPr>
            <a:r>
              <a:rPr lang="en-US" sz="1100" dirty="0">
                <a:solidFill>
                  <a:srgbClr val="F9EEE7"/>
                </a:solidFill>
                <a:latin typeface="Quattrocento" pitchFamily="34" charset="0"/>
                <a:ea typeface="Quattrocento" pitchFamily="34" charset="-122"/>
                <a:cs typeface="Quattrocento" pitchFamily="34" charset="-120"/>
              </a:rPr>
              <a:t>Los datos son uno de los activos más críticos. La seguridad aquí protege la </a:t>
            </a:r>
            <a:r>
              <a:rPr lang="en-US" sz="1100" b="1" dirty="0">
                <a:solidFill>
                  <a:srgbClr val="F9EEE7"/>
                </a:solidFill>
                <a:latin typeface="Quattrocento" pitchFamily="34" charset="0"/>
                <a:ea typeface="Quattrocento" pitchFamily="34" charset="-122"/>
                <a:cs typeface="Quattrocento" pitchFamily="34" charset="-120"/>
              </a:rPr>
              <a:t>confidencialidad, integridad y disponibilidad.</a:t>
            </a:r>
            <a:endParaRPr lang="en-US" sz="1100" dirty="0"/>
          </a:p>
        </p:txBody>
      </p:sp>
      <p:sp>
        <p:nvSpPr>
          <p:cNvPr id="12" name="Text 9"/>
          <p:cNvSpPr/>
          <p:nvPr/>
        </p:nvSpPr>
        <p:spPr>
          <a:xfrm>
            <a:off x="4136231" y="4567476"/>
            <a:ext cx="3012638" cy="228124"/>
          </a:xfrm>
          <a:prstGeom prst="rect">
            <a:avLst/>
          </a:prstGeom>
          <a:noFill/>
          <a:ln/>
        </p:spPr>
        <p:txBody>
          <a:bodyPr wrap="none" lIns="0" tIns="0" rIns="0" bIns="0" rtlCol="0" anchor="t"/>
          <a:lstStyle/>
          <a:p>
            <a:pPr marL="0" indent="0" algn="l">
              <a:lnSpc>
                <a:spcPts val="1750"/>
              </a:lnSpc>
              <a:buNone/>
            </a:pPr>
            <a:r>
              <a:rPr lang="en-US" sz="1100" b="1" dirty="0">
                <a:solidFill>
                  <a:srgbClr val="F9EEE7"/>
                </a:solidFill>
                <a:latin typeface="Quattrocento" pitchFamily="34" charset="0"/>
                <a:ea typeface="Quattrocento" pitchFamily="34" charset="-122"/>
                <a:cs typeface="Quattrocento" pitchFamily="34" charset="-120"/>
              </a:rPr>
              <a:t>Relación con ciberseguridad:</a:t>
            </a:r>
            <a:endParaRPr lang="en-US" sz="1100" dirty="0"/>
          </a:p>
        </p:txBody>
      </p:sp>
      <p:sp>
        <p:nvSpPr>
          <p:cNvPr id="13" name="Text 10"/>
          <p:cNvSpPr/>
          <p:nvPr/>
        </p:nvSpPr>
        <p:spPr>
          <a:xfrm>
            <a:off x="4136231" y="4923949"/>
            <a:ext cx="3012638" cy="684371"/>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Clasificación y protección de datos sensibles (ej. información personal, militar o financiera).</a:t>
            </a:r>
            <a:endParaRPr lang="en-US" sz="1100" dirty="0"/>
          </a:p>
        </p:txBody>
      </p:sp>
      <p:sp>
        <p:nvSpPr>
          <p:cNvPr id="14" name="Text 11"/>
          <p:cNvSpPr/>
          <p:nvPr/>
        </p:nvSpPr>
        <p:spPr>
          <a:xfrm>
            <a:off x="4136231" y="5658207"/>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Implementación de cifrado en tránsito y en reposo.</a:t>
            </a:r>
            <a:endParaRPr lang="en-US" sz="1100" dirty="0"/>
          </a:p>
        </p:txBody>
      </p:sp>
      <p:sp>
        <p:nvSpPr>
          <p:cNvPr id="15" name="Text 12"/>
          <p:cNvSpPr/>
          <p:nvPr/>
        </p:nvSpPr>
        <p:spPr>
          <a:xfrm>
            <a:off x="4136231" y="6164342"/>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Definición de políticas de retención, anonimización y acceso a la información.</a:t>
            </a:r>
            <a:endParaRPr lang="en-US" sz="1100" dirty="0"/>
          </a:p>
        </p:txBody>
      </p:sp>
      <p:sp>
        <p:nvSpPr>
          <p:cNvPr id="16" name="Text 13"/>
          <p:cNvSpPr/>
          <p:nvPr/>
        </p:nvSpPr>
        <p:spPr>
          <a:xfrm>
            <a:off x="7504390" y="3276600"/>
            <a:ext cx="3012638" cy="671036"/>
          </a:xfrm>
          <a:prstGeom prst="rect">
            <a:avLst/>
          </a:prstGeom>
          <a:noFill/>
          <a:ln/>
        </p:spPr>
        <p:txBody>
          <a:bodyPr wrap="square" lIns="0" tIns="0" rIns="0" bIns="0" rtlCol="0" anchor="t"/>
          <a:lstStyle/>
          <a:p>
            <a:pPr marL="0" indent="0" algn="l">
              <a:lnSpc>
                <a:spcPts val="2600"/>
              </a:lnSpc>
              <a:buNone/>
            </a:pPr>
            <a:r>
              <a:rPr lang="en-US" sz="2100" dirty="0">
                <a:solidFill>
                  <a:srgbClr val="EF9C82"/>
                </a:solidFill>
                <a:latin typeface="Quattrocento" pitchFamily="34" charset="0"/>
                <a:ea typeface="Quattrocento" pitchFamily="34" charset="-122"/>
                <a:cs typeface="Quattrocento" pitchFamily="34" charset="-120"/>
              </a:rPr>
              <a:t>Arquitectura de Aplicaciones</a:t>
            </a:r>
            <a:endParaRPr lang="en-US" sz="2100" dirty="0"/>
          </a:p>
        </p:txBody>
      </p:sp>
      <p:sp>
        <p:nvSpPr>
          <p:cNvPr id="17" name="Text 14"/>
          <p:cNvSpPr/>
          <p:nvPr/>
        </p:nvSpPr>
        <p:spPr>
          <a:xfrm>
            <a:off x="7504390" y="4090273"/>
            <a:ext cx="3012638" cy="684371"/>
          </a:xfrm>
          <a:prstGeom prst="rect">
            <a:avLst/>
          </a:prstGeom>
          <a:noFill/>
          <a:ln/>
        </p:spPr>
        <p:txBody>
          <a:bodyPr wrap="square" lIns="0" tIns="0" rIns="0" bIns="0" rtlCol="0" anchor="t"/>
          <a:lstStyle/>
          <a:p>
            <a:pPr marL="0" indent="0" algn="l">
              <a:lnSpc>
                <a:spcPts val="1750"/>
              </a:lnSpc>
              <a:buNone/>
            </a:pPr>
            <a:r>
              <a:rPr lang="en-US" sz="1100" dirty="0">
                <a:solidFill>
                  <a:srgbClr val="F9EEE7"/>
                </a:solidFill>
                <a:latin typeface="Quattrocento" pitchFamily="34" charset="0"/>
                <a:ea typeface="Quattrocento" pitchFamily="34" charset="-122"/>
                <a:cs typeface="Quattrocento" pitchFamily="34" charset="-120"/>
              </a:rPr>
              <a:t>Las aplicaciones son puntos frecuentes de ataque (malware, exploits, ransomware, inyecciones SQL).</a:t>
            </a:r>
            <a:endParaRPr lang="en-US" sz="1100" dirty="0"/>
          </a:p>
        </p:txBody>
      </p:sp>
      <p:sp>
        <p:nvSpPr>
          <p:cNvPr id="18" name="Text 15"/>
          <p:cNvSpPr/>
          <p:nvPr/>
        </p:nvSpPr>
        <p:spPr>
          <a:xfrm>
            <a:off x="7504390" y="4902994"/>
            <a:ext cx="3012638" cy="228124"/>
          </a:xfrm>
          <a:prstGeom prst="rect">
            <a:avLst/>
          </a:prstGeom>
          <a:noFill/>
          <a:ln/>
        </p:spPr>
        <p:txBody>
          <a:bodyPr wrap="none" lIns="0" tIns="0" rIns="0" bIns="0" rtlCol="0" anchor="t"/>
          <a:lstStyle/>
          <a:p>
            <a:pPr marL="0" indent="0" algn="l">
              <a:lnSpc>
                <a:spcPts val="1750"/>
              </a:lnSpc>
              <a:buNone/>
            </a:pPr>
            <a:r>
              <a:rPr lang="en-US" sz="1100" b="1" dirty="0">
                <a:solidFill>
                  <a:srgbClr val="F9EEE7"/>
                </a:solidFill>
                <a:latin typeface="Quattrocento" pitchFamily="34" charset="0"/>
                <a:ea typeface="Quattrocento" pitchFamily="34" charset="-122"/>
                <a:cs typeface="Quattrocento" pitchFamily="34" charset="-120"/>
              </a:rPr>
              <a:t>Relación con ciberseguridad:</a:t>
            </a:r>
            <a:endParaRPr lang="en-US" sz="1100" dirty="0"/>
          </a:p>
        </p:txBody>
      </p:sp>
      <p:sp>
        <p:nvSpPr>
          <p:cNvPr id="19" name="Text 16"/>
          <p:cNvSpPr/>
          <p:nvPr/>
        </p:nvSpPr>
        <p:spPr>
          <a:xfrm>
            <a:off x="7504390" y="5259467"/>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Principios de </a:t>
            </a:r>
            <a:r>
              <a:rPr lang="en-US" sz="1100" b="1" dirty="0">
                <a:solidFill>
                  <a:srgbClr val="F9EEE7"/>
                </a:solidFill>
                <a:latin typeface="Quattrocento" pitchFamily="34" charset="0"/>
                <a:ea typeface="Quattrocento" pitchFamily="34" charset="-122"/>
                <a:cs typeface="Quattrocento" pitchFamily="34" charset="-120"/>
              </a:rPr>
              <a:t>DevSecOps</a:t>
            </a:r>
            <a:r>
              <a:rPr lang="en-US" sz="1100" dirty="0">
                <a:solidFill>
                  <a:srgbClr val="F9EEE7"/>
                </a:solidFill>
                <a:latin typeface="Quattrocento" pitchFamily="34" charset="0"/>
                <a:ea typeface="Quattrocento" pitchFamily="34" charset="-122"/>
                <a:cs typeface="Quattrocento" pitchFamily="34" charset="-120"/>
              </a:rPr>
              <a:t>: seguridad integrada en el ciclo de vida del software.</a:t>
            </a:r>
            <a:endParaRPr lang="en-US" sz="1100" dirty="0"/>
          </a:p>
        </p:txBody>
      </p:sp>
      <p:sp>
        <p:nvSpPr>
          <p:cNvPr id="20" name="Text 17"/>
          <p:cNvSpPr/>
          <p:nvPr/>
        </p:nvSpPr>
        <p:spPr>
          <a:xfrm>
            <a:off x="7504390" y="5765602"/>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Autenticación y autorización robustas (ej. MFA con Microsoft Entra ID).</a:t>
            </a:r>
            <a:endParaRPr lang="en-US" sz="1100" dirty="0"/>
          </a:p>
        </p:txBody>
      </p:sp>
      <p:sp>
        <p:nvSpPr>
          <p:cNvPr id="21" name="Text 18"/>
          <p:cNvSpPr/>
          <p:nvPr/>
        </p:nvSpPr>
        <p:spPr>
          <a:xfrm>
            <a:off x="7504390" y="6271736"/>
            <a:ext cx="3012638" cy="684371"/>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Seguridad en la comunicación entre aplicaciones (APIs seguras con OAuth2, TLS).</a:t>
            </a:r>
            <a:endParaRPr lang="en-US" sz="1100" dirty="0"/>
          </a:p>
        </p:txBody>
      </p:sp>
      <p:sp>
        <p:nvSpPr>
          <p:cNvPr id="22" name="Text 19"/>
          <p:cNvSpPr/>
          <p:nvPr/>
        </p:nvSpPr>
        <p:spPr>
          <a:xfrm>
            <a:off x="7504390" y="7005995"/>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Monitoreo y pruebas de vulnerabilidades continuas.</a:t>
            </a:r>
            <a:endParaRPr lang="en-US" sz="1100" dirty="0"/>
          </a:p>
        </p:txBody>
      </p:sp>
      <p:sp>
        <p:nvSpPr>
          <p:cNvPr id="23" name="Text 20"/>
          <p:cNvSpPr/>
          <p:nvPr/>
        </p:nvSpPr>
        <p:spPr>
          <a:xfrm>
            <a:off x="10872549" y="3276600"/>
            <a:ext cx="3012638" cy="671036"/>
          </a:xfrm>
          <a:prstGeom prst="rect">
            <a:avLst/>
          </a:prstGeom>
          <a:noFill/>
          <a:ln/>
        </p:spPr>
        <p:txBody>
          <a:bodyPr wrap="square" lIns="0" tIns="0" rIns="0" bIns="0" rtlCol="0" anchor="t"/>
          <a:lstStyle/>
          <a:p>
            <a:pPr marL="0" indent="0" algn="l">
              <a:lnSpc>
                <a:spcPts val="2600"/>
              </a:lnSpc>
              <a:buNone/>
            </a:pPr>
            <a:r>
              <a:rPr lang="en-US" sz="2100" dirty="0">
                <a:solidFill>
                  <a:srgbClr val="EF9C82"/>
                </a:solidFill>
                <a:latin typeface="Quattrocento" pitchFamily="34" charset="0"/>
                <a:ea typeface="Quattrocento" pitchFamily="34" charset="-122"/>
                <a:cs typeface="Quattrocento" pitchFamily="34" charset="-120"/>
              </a:rPr>
              <a:t>Arquitectura Tecnologica</a:t>
            </a:r>
            <a:endParaRPr lang="en-US" sz="2100" dirty="0"/>
          </a:p>
        </p:txBody>
      </p:sp>
      <p:sp>
        <p:nvSpPr>
          <p:cNvPr id="24" name="Text 21"/>
          <p:cNvSpPr/>
          <p:nvPr/>
        </p:nvSpPr>
        <p:spPr>
          <a:xfrm>
            <a:off x="10872549" y="4090273"/>
            <a:ext cx="3012638" cy="684371"/>
          </a:xfrm>
          <a:prstGeom prst="rect">
            <a:avLst/>
          </a:prstGeom>
          <a:noFill/>
          <a:ln/>
        </p:spPr>
        <p:txBody>
          <a:bodyPr wrap="square" lIns="0" tIns="0" rIns="0" bIns="0" rtlCol="0" anchor="t"/>
          <a:lstStyle/>
          <a:p>
            <a:pPr marL="0" indent="0" algn="l">
              <a:lnSpc>
                <a:spcPts val="1750"/>
              </a:lnSpc>
              <a:buNone/>
            </a:pPr>
            <a:r>
              <a:rPr lang="en-US" sz="1100" dirty="0">
                <a:solidFill>
                  <a:srgbClr val="F9EEE7"/>
                </a:solidFill>
                <a:latin typeface="Quattrocento" pitchFamily="34" charset="0"/>
                <a:ea typeface="Quattrocento" pitchFamily="34" charset="-122"/>
                <a:cs typeface="Quattrocento" pitchFamily="34" charset="-120"/>
              </a:rPr>
              <a:t>Se trata de la infraestructura (redes, servidores, nube, endpoints). Es la capa donde se aplican muchos controles técnicos.</a:t>
            </a:r>
            <a:endParaRPr lang="en-US" sz="1100" dirty="0"/>
          </a:p>
        </p:txBody>
      </p:sp>
      <p:sp>
        <p:nvSpPr>
          <p:cNvPr id="25" name="Text 22"/>
          <p:cNvSpPr/>
          <p:nvPr/>
        </p:nvSpPr>
        <p:spPr>
          <a:xfrm>
            <a:off x="10872549" y="4902994"/>
            <a:ext cx="3012638" cy="228124"/>
          </a:xfrm>
          <a:prstGeom prst="rect">
            <a:avLst/>
          </a:prstGeom>
          <a:noFill/>
          <a:ln/>
        </p:spPr>
        <p:txBody>
          <a:bodyPr wrap="none" lIns="0" tIns="0" rIns="0" bIns="0" rtlCol="0" anchor="t"/>
          <a:lstStyle/>
          <a:p>
            <a:pPr marL="0" indent="0" algn="l">
              <a:lnSpc>
                <a:spcPts val="1750"/>
              </a:lnSpc>
              <a:buNone/>
            </a:pPr>
            <a:r>
              <a:rPr lang="en-US" sz="1100" b="1" dirty="0">
                <a:solidFill>
                  <a:srgbClr val="F9EEE7"/>
                </a:solidFill>
                <a:latin typeface="Quattrocento" pitchFamily="34" charset="0"/>
                <a:ea typeface="Quattrocento" pitchFamily="34" charset="-122"/>
                <a:cs typeface="Quattrocento" pitchFamily="34" charset="-120"/>
              </a:rPr>
              <a:t>Relación con ciberseguridad:</a:t>
            </a:r>
            <a:endParaRPr lang="en-US" sz="1100" dirty="0"/>
          </a:p>
        </p:txBody>
      </p:sp>
      <p:sp>
        <p:nvSpPr>
          <p:cNvPr id="26" name="Text 23"/>
          <p:cNvSpPr/>
          <p:nvPr/>
        </p:nvSpPr>
        <p:spPr>
          <a:xfrm>
            <a:off x="10872549" y="5259467"/>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Segmentación de redes y </a:t>
            </a:r>
            <a:r>
              <a:rPr lang="en-US" sz="1100" b="1" dirty="0">
                <a:solidFill>
                  <a:srgbClr val="F9EEE7"/>
                </a:solidFill>
                <a:latin typeface="Quattrocento" pitchFamily="34" charset="0"/>
                <a:ea typeface="Quattrocento" pitchFamily="34" charset="-122"/>
                <a:cs typeface="Quattrocento" pitchFamily="34" charset="-120"/>
              </a:rPr>
              <a:t>Zero Trust Architecture</a:t>
            </a:r>
            <a:r>
              <a:rPr lang="en-US" sz="1100" dirty="0">
                <a:solidFill>
                  <a:srgbClr val="F9EEE7"/>
                </a:solidFill>
                <a:latin typeface="Quattrocento" pitchFamily="34" charset="0"/>
                <a:ea typeface="Quattrocento" pitchFamily="34" charset="-122"/>
                <a:cs typeface="Quattrocento" pitchFamily="34" charset="-120"/>
              </a:rPr>
              <a:t>.</a:t>
            </a:r>
            <a:endParaRPr lang="en-US" sz="1100" dirty="0"/>
          </a:p>
        </p:txBody>
      </p:sp>
      <p:sp>
        <p:nvSpPr>
          <p:cNvPr id="27" name="Text 24"/>
          <p:cNvSpPr/>
          <p:nvPr/>
        </p:nvSpPr>
        <p:spPr>
          <a:xfrm>
            <a:off x="10872549" y="5765602"/>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Firewalls de próxima generación, IDS/IPS, EDR/XDR.</a:t>
            </a:r>
            <a:endParaRPr lang="en-US" sz="1100" dirty="0"/>
          </a:p>
        </p:txBody>
      </p:sp>
      <p:sp>
        <p:nvSpPr>
          <p:cNvPr id="28" name="Text 25"/>
          <p:cNvSpPr/>
          <p:nvPr/>
        </p:nvSpPr>
        <p:spPr>
          <a:xfrm>
            <a:off x="10872549" y="6271736"/>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Configuración segura de la nube (Azure, AWS, GCP).</a:t>
            </a:r>
            <a:endParaRPr lang="en-US" sz="1100" dirty="0"/>
          </a:p>
        </p:txBody>
      </p:sp>
      <p:sp>
        <p:nvSpPr>
          <p:cNvPr id="29" name="Text 26"/>
          <p:cNvSpPr/>
          <p:nvPr/>
        </p:nvSpPr>
        <p:spPr>
          <a:xfrm>
            <a:off x="10872549" y="6777871"/>
            <a:ext cx="3012638" cy="456248"/>
          </a:xfrm>
          <a:prstGeom prst="rect">
            <a:avLst/>
          </a:prstGeom>
          <a:noFill/>
          <a:ln/>
        </p:spPr>
        <p:txBody>
          <a:bodyPr wrap="square" lIns="0" tIns="0" rIns="0" bIns="0" rtlCol="0" anchor="t"/>
          <a:lstStyle/>
          <a:p>
            <a:pPr marL="342900" indent="-342900" algn="l">
              <a:lnSpc>
                <a:spcPts val="1750"/>
              </a:lnSpc>
              <a:buSzPct val="100000"/>
              <a:buChar char="•"/>
            </a:pPr>
            <a:r>
              <a:rPr lang="en-US" sz="1100" dirty="0">
                <a:solidFill>
                  <a:srgbClr val="F9EEE7"/>
                </a:solidFill>
                <a:latin typeface="Quattrocento" pitchFamily="34" charset="0"/>
                <a:ea typeface="Quattrocento" pitchFamily="34" charset="-122"/>
                <a:cs typeface="Quattrocento" pitchFamily="34" charset="-120"/>
              </a:rPr>
              <a:t>Planes de recuperación ante desastres (DRP) y redundancia.</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80000"/>
            </a:srgbClr>
          </a:solidFill>
          <a:ln/>
        </p:spPr>
        <p:txBody>
          <a:bodyPr/>
          <a:lstStyle/>
          <a:p>
            <a:endParaRPr lang="es-CO"/>
          </a:p>
        </p:txBody>
      </p:sp>
      <p:sp>
        <p:nvSpPr>
          <p:cNvPr id="4" name="Text 1"/>
          <p:cNvSpPr/>
          <p:nvPr/>
        </p:nvSpPr>
        <p:spPr>
          <a:xfrm>
            <a:off x="837724" y="158567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Referencias</a:t>
            </a:r>
            <a:endParaRPr lang="en-US" sz="4400" dirty="0"/>
          </a:p>
        </p:txBody>
      </p:sp>
      <p:sp>
        <p:nvSpPr>
          <p:cNvPr id="5" name="Text 2"/>
          <p:cNvSpPr/>
          <p:nvPr/>
        </p:nvSpPr>
        <p:spPr>
          <a:xfrm>
            <a:off x="837724" y="2648664"/>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i="1" dirty="0">
                <a:solidFill>
                  <a:srgbClr val="F9EEE7"/>
                </a:solidFill>
                <a:latin typeface="Quattrocento" pitchFamily="34" charset="0"/>
                <a:ea typeface="Quattrocento" pitchFamily="34" charset="-122"/>
                <a:cs typeface="Quattrocento" pitchFamily="34" charset="-120"/>
              </a:rPr>
              <a:t>The Open group</a:t>
            </a:r>
            <a:r>
              <a:rPr lang="en-US" sz="1850" dirty="0">
                <a:solidFill>
                  <a:srgbClr val="F9EEE7"/>
                </a:solidFill>
                <a:latin typeface="Quattrocento" pitchFamily="34" charset="0"/>
                <a:ea typeface="Quattrocento" pitchFamily="34" charset="-122"/>
                <a:cs typeface="Quattrocento" pitchFamily="34" charset="-120"/>
              </a:rPr>
              <a:t>. (s. f.). </a:t>
            </a:r>
            <a:r>
              <a:rPr lang="en-US" sz="1850" u="sng" dirty="0">
                <a:solidFill>
                  <a:srgbClr val="EF9C82"/>
                </a:solidFill>
                <a:latin typeface="Quattrocento" pitchFamily="34" charset="0"/>
                <a:ea typeface="Quattrocento" pitchFamily="34" charset="-122"/>
                <a:cs typeface="Quattrocento" pitchFamily="34" charset="-120"/>
                <a:hlinkClick r:id="rId4">
                  <a:extLst>
                    <a:ext uri="{A12FA001-AC4F-418D-AE19-62706E023703}">
                      <ahyp:hlinkClr xmlns:ahyp="http://schemas.microsoft.com/office/drawing/2018/hyperlinkcolor" val="tx"/>
                    </a:ext>
                  </a:extLst>
                </a:hlinkClick>
              </a:rPr>
              <a:t>https://digital-portfolio.opengroup.org/togaf-standard-introduction-and-core-concepts/latest/01-doc/chap02.html</a:t>
            </a:r>
            <a:endParaRPr lang="en-US" sz="1850" dirty="0"/>
          </a:p>
        </p:txBody>
      </p:sp>
      <p:sp>
        <p:nvSpPr>
          <p:cNvPr id="6" name="Text 3"/>
          <p:cNvSpPr/>
          <p:nvPr/>
        </p:nvSpPr>
        <p:spPr>
          <a:xfrm>
            <a:off x="837724" y="3498413"/>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i="1" dirty="0">
                <a:solidFill>
                  <a:srgbClr val="F9EEE7"/>
                </a:solidFill>
                <a:latin typeface="Quattrocento" pitchFamily="34" charset="0"/>
                <a:ea typeface="Quattrocento" pitchFamily="34" charset="-122"/>
                <a:cs typeface="Quattrocento" pitchFamily="34" charset="-120"/>
              </a:rPr>
              <a:t>The Open group</a:t>
            </a:r>
            <a:r>
              <a:rPr lang="en-US" sz="1850" dirty="0">
                <a:solidFill>
                  <a:srgbClr val="F9EEE7"/>
                </a:solidFill>
                <a:latin typeface="Quattrocento" pitchFamily="34" charset="0"/>
                <a:ea typeface="Quattrocento" pitchFamily="34" charset="-122"/>
                <a:cs typeface="Quattrocento" pitchFamily="34" charset="-120"/>
              </a:rPr>
              <a:t>. (s. f.-b). </a:t>
            </a:r>
            <a:r>
              <a:rPr lang="en-US" sz="1850" u="sng" dirty="0">
                <a:solidFill>
                  <a:srgbClr val="EF9C82"/>
                </a:solidFill>
                <a:latin typeface="Quattrocento" pitchFamily="34" charset="0"/>
                <a:ea typeface="Quattrocento" pitchFamily="34" charset="-122"/>
                <a:cs typeface="Quattrocento" pitchFamily="34" charset="-120"/>
                <a:hlinkClick r:id="rId5">
                  <a:extLst>
                    <a:ext uri="{A12FA001-AC4F-418D-AE19-62706E023703}">
                      <ahyp:hlinkClr xmlns:ahyp="http://schemas.microsoft.com/office/drawing/2018/hyperlinkcolor" val="tx"/>
                    </a:ext>
                  </a:extLst>
                </a:hlinkClick>
              </a:rPr>
              <a:t>https://digital-portfolio.opengroup.org/togaf-standard-architecture-development-method/latest/01-doc/chap01.html#tag\\\_01\\\_01</a:t>
            </a:r>
            <a:endParaRPr lang="en-US" sz="1850" dirty="0"/>
          </a:p>
        </p:txBody>
      </p:sp>
      <p:sp>
        <p:nvSpPr>
          <p:cNvPr id="7" name="Text 4"/>
          <p:cNvSpPr/>
          <p:nvPr/>
        </p:nvSpPr>
        <p:spPr>
          <a:xfrm>
            <a:off x="837724" y="4348162"/>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i="1" dirty="0">
                <a:solidFill>
                  <a:srgbClr val="F9EEE7"/>
                </a:solidFill>
                <a:latin typeface="Quattrocento" pitchFamily="34" charset="0"/>
                <a:ea typeface="Quattrocento" pitchFamily="34" charset="-122"/>
                <a:cs typeface="Quattrocento" pitchFamily="34" charset="-120"/>
              </a:rPr>
              <a:t>The Open group</a:t>
            </a:r>
            <a:r>
              <a:rPr lang="en-US" sz="1850" dirty="0">
                <a:solidFill>
                  <a:srgbClr val="F9EEE7"/>
                </a:solidFill>
                <a:latin typeface="Quattrocento" pitchFamily="34" charset="0"/>
                <a:ea typeface="Quattrocento" pitchFamily="34" charset="-122"/>
                <a:cs typeface="Quattrocento" pitchFamily="34" charset="-120"/>
              </a:rPr>
              <a:t>. (s. f.-c). </a:t>
            </a:r>
            <a:r>
              <a:rPr lang="en-US" sz="1850" u="sng" dirty="0">
                <a:solidFill>
                  <a:srgbClr val="EF9C82"/>
                </a:solidFill>
                <a:latin typeface="Quattrocento" pitchFamily="34" charset="0"/>
                <a:ea typeface="Quattrocento" pitchFamily="34" charset="-122"/>
                <a:cs typeface="Quattrocento" pitchFamily="34" charset="-120"/>
                <a:hlinkClick r:id="rId6">
                  <a:extLst>
                    <a:ext uri="{A12FA001-AC4F-418D-AE19-62706E023703}">
                      <ahyp:hlinkClr xmlns:ahyp="http://schemas.microsoft.com/office/drawing/2018/hyperlinkcolor" val="tx"/>
                    </a:ext>
                  </a:extLst>
                </a:hlinkClick>
              </a:rPr>
              <a:t>https://digital-portfolio.opengroup.org/togaf-standard-architecture-development-method/latest/01-doc/chap01.html#tag\\\_01\\\_07</a:t>
            </a:r>
            <a:endParaRPr lang="en-US" sz="1850" dirty="0"/>
          </a:p>
        </p:txBody>
      </p:sp>
      <p:sp>
        <p:nvSpPr>
          <p:cNvPr id="8" name="Text 5"/>
          <p:cNvSpPr/>
          <p:nvPr/>
        </p:nvSpPr>
        <p:spPr>
          <a:xfrm>
            <a:off x="837724" y="519791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i="1" dirty="0">
                <a:solidFill>
                  <a:srgbClr val="F9EEE7"/>
                </a:solidFill>
                <a:latin typeface="Quattrocento" pitchFamily="34" charset="0"/>
                <a:ea typeface="Quattrocento" pitchFamily="34" charset="-122"/>
                <a:cs typeface="Quattrocento" pitchFamily="34" charset="-120"/>
              </a:rPr>
              <a:t>The Open group</a:t>
            </a:r>
            <a:r>
              <a:rPr lang="en-US" sz="1850" dirty="0">
                <a:solidFill>
                  <a:srgbClr val="F9EEE7"/>
                </a:solidFill>
                <a:latin typeface="Quattrocento" pitchFamily="34" charset="0"/>
                <a:ea typeface="Quattrocento" pitchFamily="34" charset="-122"/>
                <a:cs typeface="Quattrocento" pitchFamily="34" charset="-120"/>
              </a:rPr>
              <a:t>. (s. f.-d). </a:t>
            </a:r>
            <a:r>
              <a:rPr lang="en-US" sz="1850" u="sng" dirty="0">
                <a:solidFill>
                  <a:srgbClr val="EF9C82"/>
                </a:solidFill>
                <a:latin typeface="Quattrocento" pitchFamily="34" charset="0"/>
                <a:ea typeface="Quattrocento" pitchFamily="34" charset="-122"/>
                <a:cs typeface="Quattrocento" pitchFamily="34" charset="-120"/>
                <a:hlinkClick r:id="rId7">
                  <a:extLst>
                    <a:ext uri="{A12FA001-AC4F-418D-AE19-62706E023703}">
                      <ahyp:hlinkClr xmlns:ahyp="http://schemas.microsoft.com/office/drawing/2018/hyperlinkcolor" val="tx"/>
                    </a:ext>
                  </a:extLst>
                </a:hlinkClick>
              </a:rPr>
              <a:t>https://digital-portfolio.opengroup.org/togaf-standard/latest/fundamental-content.html</a:t>
            </a:r>
            <a:endParaRPr lang="en-US" sz="1850" dirty="0"/>
          </a:p>
        </p:txBody>
      </p:sp>
      <p:sp>
        <p:nvSpPr>
          <p:cNvPr id="9" name="Text 6"/>
          <p:cNvSpPr/>
          <p:nvPr/>
        </p:nvSpPr>
        <p:spPr>
          <a:xfrm>
            <a:off x="837724" y="5939909"/>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808911"/>
            <a:ext cx="4862632" cy="523518"/>
          </a:xfrm>
          <a:prstGeom prst="rect">
            <a:avLst/>
          </a:prstGeom>
          <a:noFill/>
          <a:ln/>
        </p:spPr>
        <p:txBody>
          <a:bodyPr wrap="none" lIns="0" tIns="0" rIns="0" bIns="0" rtlCol="0" anchor="t"/>
          <a:lstStyle/>
          <a:p>
            <a:pPr marL="0" indent="0" algn="l">
              <a:lnSpc>
                <a:spcPts val="4100"/>
              </a:lnSpc>
              <a:buNone/>
            </a:pPr>
            <a:r>
              <a:rPr lang="en-US" sz="3250" dirty="0">
                <a:solidFill>
                  <a:srgbClr val="FFD9BE"/>
                </a:solidFill>
                <a:latin typeface="Quattrocento" pitchFamily="34" charset="0"/>
                <a:ea typeface="Quattrocento" pitchFamily="34" charset="-122"/>
                <a:cs typeface="Quattrocento" pitchFamily="34" charset="-120"/>
              </a:rPr>
              <a:t>Componentes principales</a:t>
            </a:r>
            <a:endParaRPr lang="en-US" sz="3250" dirty="0"/>
          </a:p>
        </p:txBody>
      </p:sp>
      <p:sp>
        <p:nvSpPr>
          <p:cNvPr id="4" name="Shape 1"/>
          <p:cNvSpPr/>
          <p:nvPr/>
        </p:nvSpPr>
        <p:spPr>
          <a:xfrm>
            <a:off x="6324124" y="1599486"/>
            <a:ext cx="400526" cy="400526"/>
          </a:xfrm>
          <a:prstGeom prst="roundRect">
            <a:avLst>
              <a:gd name="adj" fmla="val 6668"/>
            </a:avLst>
          </a:prstGeom>
          <a:solidFill>
            <a:srgbClr val="315251"/>
          </a:solidFill>
          <a:ln/>
        </p:spPr>
        <p:txBody>
          <a:bodyPr/>
          <a:lstStyle/>
          <a:p>
            <a:endParaRPr lang="es-CO"/>
          </a:p>
        </p:txBody>
      </p:sp>
      <p:pic>
        <p:nvPicPr>
          <p:cNvPr id="5" name="Image 1" descr="preencoded.png"/>
          <p:cNvPicPr>
            <a:picLocks noChangeAspect="1"/>
          </p:cNvPicPr>
          <p:nvPr/>
        </p:nvPicPr>
        <p:blipFill>
          <a:blip r:embed="rId4"/>
          <a:stretch>
            <a:fillRect/>
          </a:stretch>
        </p:blipFill>
        <p:spPr>
          <a:xfrm>
            <a:off x="6398716" y="1642705"/>
            <a:ext cx="251341" cy="314087"/>
          </a:xfrm>
          <a:prstGeom prst="rect">
            <a:avLst/>
          </a:prstGeom>
        </p:spPr>
      </p:pic>
      <p:sp>
        <p:nvSpPr>
          <p:cNvPr id="6" name="Text 2"/>
          <p:cNvSpPr/>
          <p:nvPr/>
        </p:nvSpPr>
        <p:spPr>
          <a:xfrm>
            <a:off x="6902648" y="1632823"/>
            <a:ext cx="2513409" cy="314087"/>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¿Qué es TOGAF?</a:t>
            </a:r>
            <a:endParaRPr lang="en-US" sz="1950" dirty="0"/>
          </a:p>
        </p:txBody>
      </p:sp>
      <p:sp>
        <p:nvSpPr>
          <p:cNvPr id="7" name="Text 3"/>
          <p:cNvSpPr/>
          <p:nvPr/>
        </p:nvSpPr>
        <p:spPr>
          <a:xfrm>
            <a:off x="6902648" y="2053709"/>
            <a:ext cx="3044428" cy="1708785"/>
          </a:xfrm>
          <a:prstGeom prst="rect">
            <a:avLst/>
          </a:prstGeom>
          <a:noFill/>
          <a:ln/>
        </p:spPr>
        <p:txBody>
          <a:bodyPr wrap="square" lIns="0" tIns="0" rIns="0" bIns="0" rtlCol="0" anchor="t"/>
          <a:lstStyle/>
          <a:p>
            <a:pPr marL="0" indent="0" algn="l">
              <a:lnSpc>
                <a:spcPts val="2200"/>
              </a:lnSpc>
              <a:buNone/>
            </a:pPr>
            <a:r>
              <a:rPr lang="en-US" sz="1400" dirty="0">
                <a:solidFill>
                  <a:srgbClr val="F9EEE7"/>
                </a:solidFill>
                <a:latin typeface="Quattrocento" pitchFamily="34" charset="0"/>
                <a:ea typeface="Quattrocento" pitchFamily="34" charset="-122"/>
                <a:cs typeface="Quattrocento" pitchFamily="34" charset="-120"/>
              </a:rPr>
              <a:t>El Estándar TOGAF es el estándar de Arquitectura Empresarial más destacado y confiable, garantizando la coherencia de estándares, métodos y comunicación entre los profesionales de la Arquitectura Empresarial.</a:t>
            </a:r>
            <a:endParaRPr lang="en-US" sz="1400" dirty="0"/>
          </a:p>
        </p:txBody>
      </p:sp>
      <p:sp>
        <p:nvSpPr>
          <p:cNvPr id="8" name="Shape 4"/>
          <p:cNvSpPr/>
          <p:nvPr/>
        </p:nvSpPr>
        <p:spPr>
          <a:xfrm>
            <a:off x="10169604" y="1599486"/>
            <a:ext cx="400526" cy="400526"/>
          </a:xfrm>
          <a:prstGeom prst="roundRect">
            <a:avLst>
              <a:gd name="adj" fmla="val 6668"/>
            </a:avLst>
          </a:prstGeom>
          <a:solidFill>
            <a:srgbClr val="315251"/>
          </a:solidFill>
          <a:ln/>
        </p:spPr>
        <p:txBody>
          <a:bodyPr/>
          <a:lstStyle/>
          <a:p>
            <a:endParaRPr lang="es-CO"/>
          </a:p>
        </p:txBody>
      </p:sp>
      <p:pic>
        <p:nvPicPr>
          <p:cNvPr id="9" name="Image 2" descr="preencoded.png"/>
          <p:cNvPicPr>
            <a:picLocks noChangeAspect="1"/>
          </p:cNvPicPr>
          <p:nvPr/>
        </p:nvPicPr>
        <p:blipFill>
          <a:blip r:embed="rId5"/>
          <a:stretch>
            <a:fillRect/>
          </a:stretch>
        </p:blipFill>
        <p:spPr>
          <a:xfrm>
            <a:off x="10244197" y="1642705"/>
            <a:ext cx="251341" cy="314087"/>
          </a:xfrm>
          <a:prstGeom prst="rect">
            <a:avLst/>
          </a:prstGeom>
        </p:spPr>
      </p:pic>
      <p:sp>
        <p:nvSpPr>
          <p:cNvPr id="10" name="Text 5"/>
          <p:cNvSpPr/>
          <p:nvPr/>
        </p:nvSpPr>
        <p:spPr>
          <a:xfrm>
            <a:off x="10748129" y="1632823"/>
            <a:ext cx="2513409" cy="314087"/>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¿Quién lo desarrollo?</a:t>
            </a:r>
            <a:endParaRPr lang="en-US" sz="1950" dirty="0"/>
          </a:p>
        </p:txBody>
      </p:sp>
      <p:sp>
        <p:nvSpPr>
          <p:cNvPr id="11" name="Text 6"/>
          <p:cNvSpPr/>
          <p:nvPr/>
        </p:nvSpPr>
        <p:spPr>
          <a:xfrm>
            <a:off x="10748129" y="2053709"/>
            <a:ext cx="3044547" cy="3702368"/>
          </a:xfrm>
          <a:prstGeom prst="rect">
            <a:avLst/>
          </a:prstGeom>
          <a:noFill/>
          <a:ln/>
        </p:spPr>
        <p:txBody>
          <a:bodyPr wrap="square" lIns="0" tIns="0" rIns="0" bIns="0" rtlCol="0" anchor="t"/>
          <a:lstStyle/>
          <a:p>
            <a:pPr marL="0" indent="0" algn="l">
              <a:lnSpc>
                <a:spcPts val="2200"/>
              </a:lnSpc>
              <a:buNone/>
            </a:pPr>
            <a:r>
              <a:rPr lang="en-US" sz="1400" dirty="0">
                <a:solidFill>
                  <a:srgbClr val="F9EEE7"/>
                </a:solidFill>
                <a:latin typeface="Quattrocento" pitchFamily="34" charset="0"/>
                <a:ea typeface="Quattrocento" pitchFamily="34" charset="-122"/>
                <a:cs typeface="Quattrocento" pitchFamily="34" charset="-120"/>
              </a:rPr>
              <a:t>El Estándar TOGAF es desarrollado y mantenido por miembros del Foro de Arquitectura de The Open Group. El desarrollo original del Estándar TOGAF, Versión 1, en 1995, se basó en el Marco de Arquitectura Técnica para la Gestión de la Información (TAFIM) del Departamento de Defensa de los Estados Unidos. Partiendo de esta sólida base, el Foro de Arquitectura de The Open Group ha desarrollado sucesivas versiones del estándar, cada una publicada en su sitio web.</a:t>
            </a:r>
            <a:endParaRPr lang="en-US" sz="1400" dirty="0"/>
          </a:p>
        </p:txBody>
      </p:sp>
      <p:sp>
        <p:nvSpPr>
          <p:cNvPr id="12" name="Shape 7"/>
          <p:cNvSpPr/>
          <p:nvPr/>
        </p:nvSpPr>
        <p:spPr>
          <a:xfrm>
            <a:off x="6324124" y="6112073"/>
            <a:ext cx="400526" cy="400526"/>
          </a:xfrm>
          <a:prstGeom prst="roundRect">
            <a:avLst>
              <a:gd name="adj" fmla="val 6668"/>
            </a:avLst>
          </a:prstGeom>
          <a:solidFill>
            <a:srgbClr val="315251"/>
          </a:solidFill>
          <a:ln/>
        </p:spPr>
        <p:txBody>
          <a:bodyPr/>
          <a:lstStyle/>
          <a:p>
            <a:endParaRPr lang="es-CO"/>
          </a:p>
        </p:txBody>
      </p:sp>
      <p:pic>
        <p:nvPicPr>
          <p:cNvPr id="13" name="Image 3" descr="preencoded.png"/>
          <p:cNvPicPr>
            <a:picLocks noChangeAspect="1"/>
          </p:cNvPicPr>
          <p:nvPr/>
        </p:nvPicPr>
        <p:blipFill>
          <a:blip r:embed="rId6"/>
          <a:stretch>
            <a:fillRect/>
          </a:stretch>
        </p:blipFill>
        <p:spPr>
          <a:xfrm>
            <a:off x="6398716" y="6155293"/>
            <a:ext cx="251341" cy="314087"/>
          </a:xfrm>
          <a:prstGeom prst="rect">
            <a:avLst/>
          </a:prstGeom>
        </p:spPr>
      </p:pic>
      <p:sp>
        <p:nvSpPr>
          <p:cNvPr id="14" name="Text 8"/>
          <p:cNvSpPr/>
          <p:nvPr/>
        </p:nvSpPr>
        <p:spPr>
          <a:xfrm>
            <a:off x="6902648" y="6145411"/>
            <a:ext cx="2762012" cy="314087"/>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¿Cómo ayuda el TOGAF?</a:t>
            </a:r>
            <a:endParaRPr lang="en-US" sz="1950" dirty="0"/>
          </a:p>
        </p:txBody>
      </p:sp>
      <p:sp>
        <p:nvSpPr>
          <p:cNvPr id="15" name="Text 9"/>
          <p:cNvSpPr/>
          <p:nvPr/>
        </p:nvSpPr>
        <p:spPr>
          <a:xfrm>
            <a:off x="6902648" y="6566297"/>
            <a:ext cx="6890028" cy="854393"/>
          </a:xfrm>
          <a:prstGeom prst="rect">
            <a:avLst/>
          </a:prstGeom>
          <a:noFill/>
          <a:ln/>
        </p:spPr>
        <p:txBody>
          <a:bodyPr wrap="square" lIns="0" tIns="0" rIns="0" bIns="0" rtlCol="0" anchor="t"/>
          <a:lstStyle/>
          <a:p>
            <a:pPr marL="0" indent="0" algn="l">
              <a:lnSpc>
                <a:spcPts val="2200"/>
              </a:lnSpc>
              <a:buNone/>
            </a:pPr>
            <a:r>
              <a:rPr lang="en-US" sz="1400" dirty="0">
                <a:solidFill>
                  <a:srgbClr val="F9EEE7"/>
                </a:solidFill>
                <a:latin typeface="Quattrocento" pitchFamily="34" charset="0"/>
                <a:ea typeface="Quattrocento" pitchFamily="34" charset="-122"/>
                <a:cs typeface="Quattrocento" pitchFamily="34" charset="-120"/>
              </a:rPr>
              <a:t>El Estándar TOGAF, 10.ª Edición, facilita la adopción de las mejores prácticas. Le mostrará dónde encontrar conceptos universales y duraderos, así como las mejores prácticas comprobadas, y también le indicará dónde buscar nuevas ideas emergentes.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24501"/>
            <a:ext cx="3718203" cy="400407"/>
          </a:xfrm>
          <a:prstGeom prst="rect">
            <a:avLst/>
          </a:prstGeom>
          <a:noFill/>
          <a:ln/>
        </p:spPr>
        <p:txBody>
          <a:bodyPr wrap="none" lIns="0" tIns="0" rIns="0" bIns="0" rtlCol="0" anchor="t"/>
          <a:lstStyle/>
          <a:p>
            <a:pPr marL="0" indent="0" algn="l">
              <a:lnSpc>
                <a:spcPts val="3150"/>
              </a:lnSpc>
              <a:buNone/>
            </a:pPr>
            <a:r>
              <a:rPr lang="en-US" sz="2500" dirty="0">
                <a:solidFill>
                  <a:srgbClr val="FFD9BE"/>
                </a:solidFill>
                <a:latin typeface="Quattrocento" pitchFamily="34" charset="0"/>
                <a:ea typeface="Quattrocento" pitchFamily="34" charset="-122"/>
                <a:cs typeface="Quattrocento" pitchFamily="34" charset="-120"/>
              </a:rPr>
              <a:t>Componentes principales</a:t>
            </a:r>
            <a:endParaRPr lang="en-US" sz="2500" dirty="0"/>
          </a:p>
        </p:txBody>
      </p:sp>
      <p:sp>
        <p:nvSpPr>
          <p:cNvPr id="4" name="Shape 1"/>
          <p:cNvSpPr/>
          <p:nvPr/>
        </p:nvSpPr>
        <p:spPr>
          <a:xfrm>
            <a:off x="837724" y="2329101"/>
            <a:ext cx="3666173" cy="2575322"/>
          </a:xfrm>
          <a:prstGeom prst="roundRect">
            <a:avLst>
              <a:gd name="adj" fmla="val 793"/>
            </a:avLst>
          </a:prstGeom>
          <a:solidFill>
            <a:srgbClr val="315251"/>
          </a:solidFill>
          <a:ln/>
        </p:spPr>
        <p:txBody>
          <a:bodyPr/>
          <a:lstStyle/>
          <a:p>
            <a:endParaRPr lang="es-CO"/>
          </a:p>
        </p:txBody>
      </p:sp>
      <p:sp>
        <p:nvSpPr>
          <p:cNvPr id="5" name="Text 2"/>
          <p:cNvSpPr/>
          <p:nvPr/>
        </p:nvSpPr>
        <p:spPr>
          <a:xfrm>
            <a:off x="973812" y="2465189"/>
            <a:ext cx="3393996" cy="720447"/>
          </a:xfrm>
          <a:prstGeom prst="rect">
            <a:avLst/>
          </a:prstGeom>
          <a:noFill/>
          <a:ln/>
        </p:spPr>
        <p:txBody>
          <a:bodyPr wrap="square" lIns="0" tIns="0" rIns="0" bIns="0" rtlCol="0" anchor="t"/>
          <a:lstStyle/>
          <a:p>
            <a:pPr marL="0" indent="0" algn="l">
              <a:lnSpc>
                <a:spcPts val="1850"/>
              </a:lnSpc>
              <a:buNone/>
            </a:pPr>
            <a:r>
              <a:rPr lang="en-US" sz="1500" dirty="0">
                <a:solidFill>
                  <a:srgbClr val="F9EEE7"/>
                </a:solidFill>
                <a:latin typeface="Quattrocento" pitchFamily="34" charset="0"/>
                <a:ea typeface="Quattrocento" pitchFamily="34" charset="-122"/>
                <a:cs typeface="Quattrocento" pitchFamily="34" charset="-120"/>
              </a:rPr>
              <a:t>¿Por qué utilizar el estándar TOGAF como marco para la arquitectura empresarial?</a:t>
            </a:r>
            <a:endParaRPr lang="en-US" sz="1500" dirty="0"/>
          </a:p>
        </p:txBody>
      </p:sp>
      <p:sp>
        <p:nvSpPr>
          <p:cNvPr id="6" name="Text 3"/>
          <p:cNvSpPr/>
          <p:nvPr/>
        </p:nvSpPr>
        <p:spPr>
          <a:xfrm>
            <a:off x="973812" y="3267313"/>
            <a:ext cx="3393996" cy="1305878"/>
          </a:xfrm>
          <a:prstGeom prst="rect">
            <a:avLst/>
          </a:prstGeom>
          <a:noFill/>
          <a:ln/>
        </p:spPr>
        <p:txBody>
          <a:bodyPr wrap="square" lIns="0" tIns="0" rIns="0" bIns="0" rtlCol="0" anchor="t"/>
          <a:lstStyle/>
          <a:p>
            <a:pPr marL="0" indent="0" algn="l">
              <a:lnSpc>
                <a:spcPts val="1700"/>
              </a:lnSpc>
              <a:buNone/>
            </a:pPr>
            <a:r>
              <a:rPr lang="en-US" sz="1050" dirty="0">
                <a:solidFill>
                  <a:srgbClr val="F9EEE7"/>
                </a:solidFill>
                <a:latin typeface="Quattrocento" pitchFamily="34" charset="0"/>
                <a:ea typeface="Quattrocento" pitchFamily="34" charset="-122"/>
                <a:cs typeface="Quattrocento" pitchFamily="34" charset="-120"/>
              </a:rPr>
              <a:t>Su aplicación da como resultado una Arquitectura Empresarial consistente, que refleja las necesidades de las partes interesadas, aplica las mejores prácticas y considera debidamente tanto los requisitos actuales como las necesidades futuras percibidas de la empresa.</a:t>
            </a:r>
            <a:endParaRPr lang="en-US" sz="1050" dirty="0"/>
          </a:p>
        </p:txBody>
      </p:sp>
      <p:sp>
        <p:nvSpPr>
          <p:cNvPr id="7" name="Shape 4"/>
          <p:cNvSpPr/>
          <p:nvPr/>
        </p:nvSpPr>
        <p:spPr>
          <a:xfrm>
            <a:off x="4639985" y="2329101"/>
            <a:ext cx="3666292" cy="2575322"/>
          </a:xfrm>
          <a:prstGeom prst="roundRect">
            <a:avLst>
              <a:gd name="adj" fmla="val 793"/>
            </a:avLst>
          </a:prstGeom>
          <a:solidFill>
            <a:srgbClr val="315251"/>
          </a:solidFill>
          <a:ln/>
        </p:spPr>
        <p:txBody>
          <a:bodyPr/>
          <a:lstStyle/>
          <a:p>
            <a:endParaRPr lang="es-CO"/>
          </a:p>
        </p:txBody>
      </p:sp>
      <p:sp>
        <p:nvSpPr>
          <p:cNvPr id="8" name="Text 5"/>
          <p:cNvSpPr/>
          <p:nvPr/>
        </p:nvSpPr>
        <p:spPr>
          <a:xfrm>
            <a:off x="4776073" y="2465189"/>
            <a:ext cx="3394115" cy="480298"/>
          </a:xfrm>
          <a:prstGeom prst="rect">
            <a:avLst/>
          </a:prstGeom>
          <a:noFill/>
          <a:ln/>
        </p:spPr>
        <p:txBody>
          <a:bodyPr wrap="square" lIns="0" tIns="0" rIns="0" bIns="0" rtlCol="0" anchor="t"/>
          <a:lstStyle/>
          <a:p>
            <a:pPr marL="0" indent="0" algn="l">
              <a:lnSpc>
                <a:spcPts val="1850"/>
              </a:lnSpc>
              <a:buNone/>
            </a:pPr>
            <a:r>
              <a:rPr lang="en-US" sz="1500" dirty="0">
                <a:solidFill>
                  <a:srgbClr val="F9EEE7"/>
                </a:solidFill>
                <a:latin typeface="Quattrocento" pitchFamily="34" charset="0"/>
                <a:ea typeface="Quattrocento" pitchFamily="34" charset="-122"/>
                <a:cs typeface="Quattrocento" pitchFamily="34" charset="-120"/>
              </a:rPr>
              <a:t>¿Quién se beneficiaría del uso del estándar TOGAF?</a:t>
            </a:r>
            <a:endParaRPr lang="en-US" sz="1500" dirty="0"/>
          </a:p>
        </p:txBody>
      </p:sp>
      <p:sp>
        <p:nvSpPr>
          <p:cNvPr id="9" name="Text 6"/>
          <p:cNvSpPr/>
          <p:nvPr/>
        </p:nvSpPr>
        <p:spPr>
          <a:xfrm>
            <a:off x="4776073" y="3027164"/>
            <a:ext cx="3394115" cy="1741170"/>
          </a:xfrm>
          <a:prstGeom prst="rect">
            <a:avLst/>
          </a:prstGeom>
          <a:noFill/>
          <a:ln/>
        </p:spPr>
        <p:txBody>
          <a:bodyPr wrap="square" lIns="0" tIns="0" rIns="0" bIns="0" rtlCol="0" anchor="t"/>
          <a:lstStyle/>
          <a:p>
            <a:pPr marL="342900" indent="-342900" algn="l">
              <a:lnSpc>
                <a:spcPts val="1700"/>
              </a:lnSpc>
              <a:buSzPct val="100000"/>
              <a:buChar char="•"/>
            </a:pPr>
            <a:r>
              <a:rPr lang="en-US" sz="1050" dirty="0">
                <a:solidFill>
                  <a:srgbClr val="F9EEE7"/>
                </a:solidFill>
                <a:latin typeface="Quattrocento" pitchFamily="34" charset="0"/>
                <a:ea typeface="Quattrocento" pitchFamily="34" charset="-122"/>
                <a:cs typeface="Quattrocento" pitchFamily="34" charset="-120"/>
              </a:rPr>
              <a:t>El </a:t>
            </a:r>
            <a:r>
              <a:rPr lang="en-US" sz="1050" b="1" dirty="0">
                <a:solidFill>
                  <a:srgbClr val="F9EEE7"/>
                </a:solidFill>
                <a:latin typeface="Quattrocento" pitchFamily="34" charset="0"/>
                <a:ea typeface="Quattrocento" pitchFamily="34" charset="-122"/>
                <a:cs typeface="Quattrocento" pitchFamily="34" charset="-120"/>
              </a:rPr>
              <a:t>estándar TOGAF</a:t>
            </a:r>
            <a:r>
              <a:rPr lang="en-US" sz="1050" dirty="0">
                <a:solidFill>
                  <a:srgbClr val="F9EEE7"/>
                </a:solidFill>
                <a:latin typeface="Quattrocento" pitchFamily="34" charset="0"/>
                <a:ea typeface="Quattrocento" pitchFamily="34" charset="-122"/>
                <a:cs typeface="Quattrocento" pitchFamily="34" charset="-120"/>
              </a:rPr>
              <a:t> beneficia a las organizaciones que buscan </a:t>
            </a:r>
            <a:r>
              <a:rPr lang="en-US" sz="1050" b="1" dirty="0">
                <a:solidFill>
                  <a:srgbClr val="F9EEE7"/>
                </a:solidFill>
                <a:latin typeface="Quattrocento" pitchFamily="34" charset="0"/>
                <a:ea typeface="Quattrocento" pitchFamily="34" charset="-122"/>
                <a:cs typeface="Quattrocento" pitchFamily="34" charset="-120"/>
              </a:rPr>
              <a:t>apoyar la transformación del negocio</a:t>
            </a:r>
            <a:r>
              <a:rPr lang="en-US" sz="1050" dirty="0">
                <a:solidFill>
                  <a:srgbClr val="F9EEE7"/>
                </a:solidFill>
                <a:latin typeface="Quattrocento" pitchFamily="34" charset="0"/>
                <a:ea typeface="Quattrocento" pitchFamily="34" charset="-122"/>
                <a:cs typeface="Quattrocento" pitchFamily="34" charset="-120"/>
              </a:rPr>
              <a:t> mediante una Arquitectura Empresarial. Facilita el </a:t>
            </a:r>
            <a:r>
              <a:rPr lang="en-US" sz="1050" b="1" dirty="0">
                <a:solidFill>
                  <a:srgbClr val="F9EEE7"/>
                </a:solidFill>
                <a:latin typeface="Quattrocento" pitchFamily="34" charset="0"/>
                <a:ea typeface="Quattrocento" pitchFamily="34" charset="-122"/>
                <a:cs typeface="Quattrocento" pitchFamily="34" charset="-120"/>
              </a:rPr>
              <a:t>flujo integrado de información</a:t>
            </a:r>
            <a:r>
              <a:rPr lang="en-US" sz="1050" dirty="0">
                <a:solidFill>
                  <a:srgbClr val="F9EEE7"/>
                </a:solidFill>
                <a:latin typeface="Quattrocento" pitchFamily="34" charset="0"/>
                <a:ea typeface="Quattrocento" pitchFamily="34" charset="-122"/>
                <a:cs typeface="Quattrocento" pitchFamily="34" charset="-120"/>
              </a:rPr>
              <a:t>, promueve el uso de </a:t>
            </a:r>
            <a:r>
              <a:rPr lang="en-US" sz="1050" b="1" dirty="0">
                <a:solidFill>
                  <a:srgbClr val="F9EEE7"/>
                </a:solidFill>
                <a:latin typeface="Quattrocento" pitchFamily="34" charset="0"/>
                <a:ea typeface="Quattrocento" pitchFamily="34" charset="-122"/>
                <a:cs typeface="Quattrocento" pitchFamily="34" charset="-120"/>
              </a:rPr>
              <a:t>sistemas abiertos con menor riesgo</a:t>
            </a:r>
            <a:r>
              <a:rPr lang="en-US" sz="1050" dirty="0">
                <a:solidFill>
                  <a:srgbClr val="F9EEE7"/>
                </a:solidFill>
                <a:latin typeface="Quattrocento" pitchFamily="34" charset="0"/>
                <a:ea typeface="Quattrocento" pitchFamily="34" charset="-122"/>
                <a:cs typeface="Quattrocento" pitchFamily="34" charset="-120"/>
              </a:rPr>
              <a:t>, y ayuda a las empresas a </a:t>
            </a:r>
            <a:r>
              <a:rPr lang="en-US" sz="1050" b="1" dirty="0">
                <a:solidFill>
                  <a:srgbClr val="F9EEE7"/>
                </a:solidFill>
                <a:latin typeface="Quattrocento" pitchFamily="34" charset="0"/>
                <a:ea typeface="Quattrocento" pitchFamily="34" charset="-122"/>
                <a:cs typeface="Quattrocento" pitchFamily="34" charset="-120"/>
              </a:rPr>
              <a:t>adaptarse a los cambios del mercado y a la transformación digital</a:t>
            </a:r>
            <a:r>
              <a:rPr lang="en-US" sz="1050" dirty="0">
                <a:solidFill>
                  <a:srgbClr val="F9EEE7"/>
                </a:solidFill>
                <a:latin typeface="Quattrocento" pitchFamily="34" charset="0"/>
                <a:ea typeface="Quattrocento" pitchFamily="34" charset="-122"/>
                <a:cs typeface="Quattrocento" pitchFamily="34" charset="-120"/>
              </a:rPr>
              <a:t>, mejorando así su propuesta de valor a los clientes.</a:t>
            </a:r>
            <a:endParaRPr lang="en-US" sz="1050" dirty="0"/>
          </a:p>
        </p:txBody>
      </p:sp>
      <p:sp>
        <p:nvSpPr>
          <p:cNvPr id="10" name="Shape 7"/>
          <p:cNvSpPr/>
          <p:nvPr/>
        </p:nvSpPr>
        <p:spPr>
          <a:xfrm>
            <a:off x="837724" y="5040511"/>
            <a:ext cx="7468553" cy="1464588"/>
          </a:xfrm>
          <a:prstGeom prst="roundRect">
            <a:avLst>
              <a:gd name="adj" fmla="val 1394"/>
            </a:avLst>
          </a:prstGeom>
          <a:solidFill>
            <a:srgbClr val="315251"/>
          </a:solidFill>
          <a:ln/>
        </p:spPr>
        <p:txBody>
          <a:bodyPr/>
          <a:lstStyle/>
          <a:p>
            <a:endParaRPr lang="es-CO"/>
          </a:p>
        </p:txBody>
      </p:sp>
      <p:sp>
        <p:nvSpPr>
          <p:cNvPr id="11" name="Text 8"/>
          <p:cNvSpPr/>
          <p:nvPr/>
        </p:nvSpPr>
        <p:spPr>
          <a:xfrm>
            <a:off x="973812" y="5176599"/>
            <a:ext cx="4617006" cy="240149"/>
          </a:xfrm>
          <a:prstGeom prst="rect">
            <a:avLst/>
          </a:prstGeom>
          <a:noFill/>
          <a:ln/>
        </p:spPr>
        <p:txBody>
          <a:bodyPr wrap="none" lIns="0" tIns="0" rIns="0" bIns="0" rtlCol="0" anchor="t"/>
          <a:lstStyle/>
          <a:p>
            <a:pPr marL="0" indent="0" algn="l">
              <a:lnSpc>
                <a:spcPts val="1850"/>
              </a:lnSpc>
              <a:buNone/>
            </a:pPr>
            <a:r>
              <a:rPr lang="en-US" sz="1500" dirty="0">
                <a:solidFill>
                  <a:srgbClr val="F9EEE7"/>
                </a:solidFill>
                <a:latin typeface="Quattrocento" pitchFamily="34" charset="0"/>
                <a:ea typeface="Quattrocento" pitchFamily="34" charset="-122"/>
                <a:cs typeface="Quattrocento" pitchFamily="34" charset="-120"/>
              </a:rPr>
              <a:t>¿Cuándo se debe realizar la arquitectura empresarial?</a:t>
            </a:r>
            <a:endParaRPr lang="en-US" sz="1500" dirty="0"/>
          </a:p>
        </p:txBody>
      </p:sp>
      <p:sp>
        <p:nvSpPr>
          <p:cNvPr id="12" name="Text 9"/>
          <p:cNvSpPr/>
          <p:nvPr/>
        </p:nvSpPr>
        <p:spPr>
          <a:xfrm>
            <a:off x="973812" y="5498425"/>
            <a:ext cx="7196376" cy="870585"/>
          </a:xfrm>
          <a:prstGeom prst="rect">
            <a:avLst/>
          </a:prstGeom>
          <a:noFill/>
          <a:ln/>
        </p:spPr>
        <p:txBody>
          <a:bodyPr wrap="square" lIns="0" tIns="0" rIns="0" bIns="0" rtlCol="0" anchor="t"/>
          <a:lstStyle/>
          <a:p>
            <a:pPr marL="0" indent="0" algn="l">
              <a:lnSpc>
                <a:spcPts val="1700"/>
              </a:lnSpc>
              <a:buNone/>
            </a:pPr>
            <a:r>
              <a:rPr lang="en-US" sz="1050" dirty="0">
                <a:solidFill>
                  <a:srgbClr val="F9EEE7"/>
                </a:solidFill>
                <a:latin typeface="Quattrocento" pitchFamily="34" charset="0"/>
                <a:ea typeface="Quattrocento" pitchFamily="34" charset="-122"/>
                <a:cs typeface="Quattrocento" pitchFamily="34" charset="-120"/>
              </a:rPr>
              <a:t>Para obtener el máximo beneficio de la Arquitectura Empresarial, esta debe implementarse en las primeras etapas y durante todo el proceso de cambio para ayudar a los responsables de la toma de decisiones a comprender las implicaciones de sus decisiones. Sin esta comprensión, se pueden cometer errores costosos y la Arquitectura Empresarial no alcanza su máximo potencial.</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821769"/>
            <a:ext cx="3942636" cy="492681"/>
          </a:xfrm>
          <a:prstGeom prst="rect">
            <a:avLst/>
          </a:prstGeom>
          <a:noFill/>
          <a:ln/>
        </p:spPr>
        <p:txBody>
          <a:bodyPr wrap="none" lIns="0" tIns="0" rIns="0" bIns="0" rtlCol="0" anchor="t"/>
          <a:lstStyle/>
          <a:p>
            <a:pPr marL="0" indent="0" algn="l">
              <a:lnSpc>
                <a:spcPts val="3850"/>
              </a:lnSpc>
              <a:buNone/>
            </a:pPr>
            <a:r>
              <a:rPr lang="en-US" sz="3100" dirty="0">
                <a:solidFill>
                  <a:srgbClr val="FFD9BE"/>
                </a:solidFill>
                <a:latin typeface="Quattrocento" pitchFamily="34" charset="0"/>
                <a:ea typeface="Quattrocento" pitchFamily="34" charset="-122"/>
                <a:cs typeface="Quattrocento" pitchFamily="34" charset="-120"/>
              </a:rPr>
              <a:t>Conceptos básicos</a:t>
            </a:r>
            <a:endParaRPr lang="en-US" sz="3100" dirty="0"/>
          </a:p>
        </p:txBody>
      </p:sp>
      <p:sp>
        <p:nvSpPr>
          <p:cNvPr id="4" name="Shape 1"/>
          <p:cNvSpPr/>
          <p:nvPr/>
        </p:nvSpPr>
        <p:spPr>
          <a:xfrm>
            <a:off x="6324124" y="1565791"/>
            <a:ext cx="3650456" cy="3557468"/>
          </a:xfrm>
          <a:prstGeom prst="roundRect">
            <a:avLst>
              <a:gd name="adj" fmla="val 707"/>
            </a:avLst>
          </a:prstGeom>
          <a:solidFill>
            <a:srgbClr val="123332"/>
          </a:solidFill>
          <a:ln w="22860">
            <a:solidFill>
              <a:srgbClr val="4A6B6A"/>
            </a:solidFill>
            <a:prstDash val="solid"/>
          </a:ln>
        </p:spPr>
        <p:txBody>
          <a:bodyPr/>
          <a:lstStyle/>
          <a:p>
            <a:endParaRPr lang="es-CO"/>
          </a:p>
        </p:txBody>
      </p:sp>
      <p:sp>
        <p:nvSpPr>
          <p:cNvPr id="5" name="Text 2"/>
          <p:cNvSpPr/>
          <p:nvPr/>
        </p:nvSpPr>
        <p:spPr>
          <a:xfrm>
            <a:off x="6514505" y="1756172"/>
            <a:ext cx="2365534" cy="295632"/>
          </a:xfrm>
          <a:prstGeom prst="rect">
            <a:avLst/>
          </a:prstGeom>
          <a:noFill/>
          <a:ln/>
        </p:spPr>
        <p:txBody>
          <a:bodyPr wrap="none" lIns="0" tIns="0" rIns="0" bIns="0" rtlCol="0" anchor="t"/>
          <a:lstStyle/>
          <a:p>
            <a:pPr marL="0" indent="0" algn="l">
              <a:lnSpc>
                <a:spcPts val="2300"/>
              </a:lnSpc>
              <a:buNone/>
            </a:pPr>
            <a:r>
              <a:rPr lang="en-US" sz="1850" dirty="0">
                <a:solidFill>
                  <a:srgbClr val="EF9C82"/>
                </a:solidFill>
                <a:latin typeface="Quattrocento" pitchFamily="34" charset="0"/>
                <a:ea typeface="Quattrocento" pitchFamily="34" charset="-122"/>
                <a:cs typeface="Quattrocento" pitchFamily="34" charset="-120"/>
              </a:rPr>
              <a:t>Empresa</a:t>
            </a:r>
            <a:endParaRPr lang="en-US" sz="1850" dirty="0"/>
          </a:p>
        </p:txBody>
      </p:sp>
      <p:sp>
        <p:nvSpPr>
          <p:cNvPr id="6" name="Text 3"/>
          <p:cNvSpPr/>
          <p:nvPr/>
        </p:nvSpPr>
        <p:spPr>
          <a:xfrm>
            <a:off x="6514505" y="2152293"/>
            <a:ext cx="3269694" cy="2412087"/>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En TOGAF, una </a:t>
            </a:r>
            <a:r>
              <a:rPr lang="en-US" sz="1300" b="1" dirty="0">
                <a:solidFill>
                  <a:srgbClr val="F9EEE7"/>
                </a:solidFill>
                <a:latin typeface="Quattrocento" pitchFamily="34" charset="0"/>
                <a:ea typeface="Quattrocento" pitchFamily="34" charset="-122"/>
                <a:cs typeface="Quattrocento" pitchFamily="34" charset="-120"/>
              </a:rPr>
              <a:t>empresa</a:t>
            </a:r>
            <a:r>
              <a:rPr lang="en-US" sz="1300" dirty="0">
                <a:solidFill>
                  <a:srgbClr val="F9EEE7"/>
                </a:solidFill>
                <a:latin typeface="Quattrocento" pitchFamily="34" charset="0"/>
                <a:ea typeface="Quattrocento" pitchFamily="34" charset="-122"/>
                <a:cs typeface="Quattrocento" pitchFamily="34" charset="-120"/>
              </a:rPr>
              <a:t> es cualquier conjunto de organizaciones con </a:t>
            </a:r>
            <a:r>
              <a:rPr lang="en-US" sz="1300" b="1" dirty="0">
                <a:solidFill>
                  <a:srgbClr val="F9EEE7"/>
                </a:solidFill>
                <a:latin typeface="Quattrocento" pitchFamily="34" charset="0"/>
                <a:ea typeface="Quattrocento" pitchFamily="34" charset="-122"/>
                <a:cs typeface="Quattrocento" pitchFamily="34" charset="-120"/>
              </a:rPr>
              <a:t>objetivos comunes</a:t>
            </a:r>
            <a:r>
              <a:rPr lang="en-US" sz="1300" dirty="0">
                <a:solidFill>
                  <a:srgbClr val="F9EEE7"/>
                </a:solidFill>
                <a:latin typeface="Quattrocento" pitchFamily="34" charset="0"/>
                <a:ea typeface="Quattrocento" pitchFamily="34" charset="-122"/>
                <a:cs typeface="Quattrocento" pitchFamily="34" charset="-120"/>
              </a:rPr>
              <a:t>, que puede ir desde una corporación completa, una división, una agencia gubernamental, un departamento, una red de organizaciones distribuidas, hasta alianzas, consorcios o cadenas de suministro que colaboran para lograr resultados compartidos.</a:t>
            </a:r>
            <a:endParaRPr lang="en-US" sz="1300" dirty="0"/>
          </a:p>
        </p:txBody>
      </p:sp>
      <p:sp>
        <p:nvSpPr>
          <p:cNvPr id="7" name="Text 4"/>
          <p:cNvSpPr/>
          <p:nvPr/>
        </p:nvSpPr>
        <p:spPr>
          <a:xfrm>
            <a:off x="6514505" y="4664869"/>
            <a:ext cx="3269694" cy="268010"/>
          </a:xfrm>
          <a:prstGeom prst="rect">
            <a:avLst/>
          </a:prstGeom>
          <a:noFill/>
          <a:ln/>
        </p:spPr>
        <p:txBody>
          <a:bodyPr wrap="none" lIns="0" tIns="0" rIns="0" bIns="0" rtlCol="0" anchor="t"/>
          <a:lstStyle/>
          <a:p>
            <a:pPr marL="0" indent="0" algn="l">
              <a:lnSpc>
                <a:spcPts val="2100"/>
              </a:lnSpc>
              <a:buNone/>
            </a:pPr>
            <a:endParaRPr lang="en-US" sz="1300" dirty="0"/>
          </a:p>
        </p:txBody>
      </p:sp>
      <p:sp>
        <p:nvSpPr>
          <p:cNvPr id="8" name="Shape 5"/>
          <p:cNvSpPr/>
          <p:nvPr/>
        </p:nvSpPr>
        <p:spPr>
          <a:xfrm>
            <a:off x="10142101" y="1565791"/>
            <a:ext cx="3650575" cy="3557468"/>
          </a:xfrm>
          <a:prstGeom prst="roundRect">
            <a:avLst>
              <a:gd name="adj" fmla="val 707"/>
            </a:avLst>
          </a:prstGeom>
          <a:solidFill>
            <a:srgbClr val="123332"/>
          </a:solidFill>
          <a:ln w="22860">
            <a:solidFill>
              <a:srgbClr val="4A6B6A"/>
            </a:solidFill>
            <a:prstDash val="solid"/>
          </a:ln>
        </p:spPr>
        <p:txBody>
          <a:bodyPr/>
          <a:lstStyle/>
          <a:p>
            <a:endParaRPr lang="es-CO"/>
          </a:p>
        </p:txBody>
      </p:sp>
      <p:sp>
        <p:nvSpPr>
          <p:cNvPr id="9" name="Text 6"/>
          <p:cNvSpPr/>
          <p:nvPr/>
        </p:nvSpPr>
        <p:spPr>
          <a:xfrm>
            <a:off x="10332482" y="1756172"/>
            <a:ext cx="2679859" cy="295632"/>
          </a:xfrm>
          <a:prstGeom prst="rect">
            <a:avLst/>
          </a:prstGeom>
          <a:noFill/>
          <a:ln/>
        </p:spPr>
        <p:txBody>
          <a:bodyPr wrap="none" lIns="0" tIns="0" rIns="0" bIns="0" rtlCol="0" anchor="t"/>
          <a:lstStyle/>
          <a:p>
            <a:pPr marL="0" indent="0" algn="l">
              <a:lnSpc>
                <a:spcPts val="2300"/>
              </a:lnSpc>
              <a:buNone/>
            </a:pPr>
            <a:r>
              <a:rPr lang="en-US" sz="1850" dirty="0">
                <a:solidFill>
                  <a:srgbClr val="EF9C82"/>
                </a:solidFill>
                <a:latin typeface="Quattrocento" pitchFamily="34" charset="0"/>
                <a:ea typeface="Quattrocento" pitchFamily="34" charset="-122"/>
                <a:cs typeface="Quattrocento" pitchFamily="34" charset="-120"/>
              </a:rPr>
              <a:t>Arquitectura empresarial</a:t>
            </a:r>
            <a:endParaRPr lang="en-US" sz="1850" dirty="0"/>
          </a:p>
        </p:txBody>
      </p:sp>
      <p:sp>
        <p:nvSpPr>
          <p:cNvPr id="10" name="Text 7"/>
          <p:cNvSpPr/>
          <p:nvPr/>
        </p:nvSpPr>
        <p:spPr>
          <a:xfrm>
            <a:off x="10332482" y="2152293"/>
            <a:ext cx="3269813" cy="1876068"/>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la arquitectura empresarial es optimizar en toda la empresa el legado a menudo fragmentado de procesos (tanto manuales como automatizados) en un entorno integrado que responda al cambio y respalde la entrega de la estrategia comercial.</a:t>
            </a:r>
            <a:endParaRPr lang="en-US" sz="1300" dirty="0"/>
          </a:p>
        </p:txBody>
      </p:sp>
      <p:sp>
        <p:nvSpPr>
          <p:cNvPr id="11" name="Shape 8"/>
          <p:cNvSpPr/>
          <p:nvPr/>
        </p:nvSpPr>
        <p:spPr>
          <a:xfrm>
            <a:off x="6324124" y="5290780"/>
            <a:ext cx="7468553" cy="2116931"/>
          </a:xfrm>
          <a:prstGeom prst="roundRect">
            <a:avLst>
              <a:gd name="adj" fmla="val 1187"/>
            </a:avLst>
          </a:prstGeom>
          <a:solidFill>
            <a:srgbClr val="123332"/>
          </a:solidFill>
          <a:ln w="22860">
            <a:solidFill>
              <a:srgbClr val="4A6B6A"/>
            </a:solidFill>
            <a:prstDash val="solid"/>
          </a:ln>
        </p:spPr>
        <p:txBody>
          <a:bodyPr/>
          <a:lstStyle/>
          <a:p>
            <a:endParaRPr lang="es-CO"/>
          </a:p>
        </p:txBody>
      </p:sp>
      <p:sp>
        <p:nvSpPr>
          <p:cNvPr id="12" name="Text 9"/>
          <p:cNvSpPr/>
          <p:nvPr/>
        </p:nvSpPr>
        <p:spPr>
          <a:xfrm>
            <a:off x="6514505" y="5481161"/>
            <a:ext cx="2365534" cy="295632"/>
          </a:xfrm>
          <a:prstGeom prst="rect">
            <a:avLst/>
          </a:prstGeom>
          <a:noFill/>
          <a:ln/>
        </p:spPr>
        <p:txBody>
          <a:bodyPr wrap="none" lIns="0" tIns="0" rIns="0" bIns="0" rtlCol="0" anchor="t"/>
          <a:lstStyle/>
          <a:p>
            <a:pPr marL="0" indent="0" algn="l">
              <a:lnSpc>
                <a:spcPts val="2300"/>
              </a:lnSpc>
              <a:buNone/>
            </a:pPr>
            <a:r>
              <a:rPr lang="en-US" sz="1850" dirty="0">
                <a:solidFill>
                  <a:srgbClr val="EF9C82"/>
                </a:solidFill>
                <a:latin typeface="Quattrocento" pitchFamily="34" charset="0"/>
                <a:ea typeface="Quattrocento" pitchFamily="34" charset="-122"/>
                <a:cs typeface="Quattrocento" pitchFamily="34" charset="-120"/>
              </a:rPr>
              <a:t>Marco arquitectura</a:t>
            </a:r>
            <a:endParaRPr lang="en-US" sz="1850" dirty="0"/>
          </a:p>
        </p:txBody>
      </p:sp>
      <p:sp>
        <p:nvSpPr>
          <p:cNvPr id="13" name="Text 10"/>
          <p:cNvSpPr/>
          <p:nvPr/>
        </p:nvSpPr>
        <p:spPr>
          <a:xfrm>
            <a:off x="6514505" y="5877282"/>
            <a:ext cx="7087791" cy="1340048"/>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Un marco de arquitectura es una estructura fundacional, o un conjunto de estructuras, que permite desarrollar una amplia gama de arquitecturas diferentes. Debe incluir un método para describir tanto el estado inicial como el objetivo de la empresa, en términos de un conjunto de componentes básicos que muestren cómo estos se integran y planifiquen la evolución desde el estado inicial hasta el objetivo.</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80000"/>
            </a:srgbClr>
          </a:solidFill>
          <a:ln/>
        </p:spPr>
        <p:txBody>
          <a:bodyPr/>
          <a:lstStyle/>
          <a:p>
            <a:endParaRPr lang="es-CO"/>
          </a:p>
        </p:txBody>
      </p:sp>
      <p:sp>
        <p:nvSpPr>
          <p:cNvPr id="4" name="Text 1"/>
          <p:cNvSpPr/>
          <p:nvPr/>
        </p:nvSpPr>
        <p:spPr>
          <a:xfrm>
            <a:off x="837724" y="666988"/>
            <a:ext cx="8455938" cy="615910"/>
          </a:xfrm>
          <a:prstGeom prst="rect">
            <a:avLst/>
          </a:prstGeom>
          <a:noFill/>
          <a:ln/>
        </p:spPr>
        <p:txBody>
          <a:bodyPr wrap="none" lIns="0" tIns="0" rIns="0" bIns="0" rtlCol="0" anchor="t"/>
          <a:lstStyle/>
          <a:p>
            <a:pPr marL="0" indent="0" algn="l">
              <a:lnSpc>
                <a:spcPts val="4850"/>
              </a:lnSpc>
              <a:buNone/>
            </a:pPr>
            <a:r>
              <a:rPr lang="en-US" sz="3850" dirty="0">
                <a:solidFill>
                  <a:srgbClr val="FFD9BE"/>
                </a:solidFill>
                <a:latin typeface="Quattrocento" pitchFamily="34" charset="0"/>
                <a:ea typeface="Quattrocento" pitchFamily="34" charset="-122"/>
                <a:cs typeface="Quattrocento" pitchFamily="34" charset="-120"/>
              </a:rPr>
              <a:t>Beneficios y Objetivos - Marco TOGAF</a:t>
            </a:r>
            <a:endParaRPr lang="en-US" sz="3850" dirty="0"/>
          </a:p>
        </p:txBody>
      </p:sp>
      <p:sp>
        <p:nvSpPr>
          <p:cNvPr id="5" name="Text 2"/>
          <p:cNvSpPr/>
          <p:nvPr/>
        </p:nvSpPr>
        <p:spPr>
          <a:xfrm>
            <a:off x="837724" y="1806416"/>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EF9C82"/>
                </a:solidFill>
                <a:latin typeface="Quattrocento" pitchFamily="34" charset="0"/>
                <a:ea typeface="Quattrocento" pitchFamily="34" charset="-122"/>
                <a:cs typeface="Quattrocento" pitchFamily="34" charset="-120"/>
              </a:rPr>
              <a:t>Beneficios</a:t>
            </a:r>
            <a:endParaRPr lang="en-US" sz="2300" dirty="0"/>
          </a:p>
        </p:txBody>
      </p:sp>
      <p:sp>
        <p:nvSpPr>
          <p:cNvPr id="6" name="Text 3"/>
          <p:cNvSpPr/>
          <p:nvPr/>
        </p:nvSpPr>
        <p:spPr>
          <a:xfrm>
            <a:off x="837724" y="2385536"/>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Respuesta rápida al cambio y apoyo a la agilidad empresarial alineada con la estrategia de la organización</a:t>
            </a:r>
            <a:endParaRPr lang="en-US" sz="1600" dirty="0"/>
          </a:p>
        </p:txBody>
      </p:sp>
      <p:sp>
        <p:nvSpPr>
          <p:cNvPr id="7" name="Text 4"/>
          <p:cNvSpPr/>
          <p:nvPr/>
        </p:nvSpPr>
        <p:spPr>
          <a:xfrm>
            <a:off x="837724" y="3128843"/>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Transformación organizacional, adopción de nuevas tendencias en negocios y tecnología</a:t>
            </a:r>
            <a:endParaRPr lang="en-US" sz="1600" dirty="0"/>
          </a:p>
        </p:txBody>
      </p:sp>
      <p:sp>
        <p:nvSpPr>
          <p:cNvPr id="8" name="Text 5"/>
          <p:cNvSpPr/>
          <p:nvPr/>
        </p:nvSpPr>
        <p:spPr>
          <a:xfrm>
            <a:off x="837724" y="3872151"/>
            <a:ext cx="6221968"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Menores costos operativos del negocio</a:t>
            </a:r>
            <a:endParaRPr lang="en-US" sz="1600" dirty="0"/>
          </a:p>
        </p:txBody>
      </p:sp>
      <p:sp>
        <p:nvSpPr>
          <p:cNvPr id="9" name="Text 6"/>
          <p:cNvSpPr/>
          <p:nvPr/>
        </p:nvSpPr>
        <p:spPr>
          <a:xfrm>
            <a:off x="837724" y="4280416"/>
            <a:ext cx="6221968"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Organización más ágil</a:t>
            </a:r>
            <a:endParaRPr lang="en-US" sz="1600" dirty="0"/>
          </a:p>
        </p:txBody>
      </p:sp>
      <p:sp>
        <p:nvSpPr>
          <p:cNvPr id="10" name="Text 7"/>
          <p:cNvSpPr/>
          <p:nvPr/>
        </p:nvSpPr>
        <p:spPr>
          <a:xfrm>
            <a:off x="837724" y="4688681"/>
            <a:ext cx="6221968"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Reducción de la complejidad en los negocios y las TI</a:t>
            </a:r>
            <a:endParaRPr lang="en-US" sz="1600" dirty="0"/>
          </a:p>
        </p:txBody>
      </p:sp>
      <p:sp>
        <p:nvSpPr>
          <p:cNvPr id="11" name="Text 8"/>
          <p:cNvSpPr/>
          <p:nvPr/>
        </p:nvSpPr>
        <p:spPr>
          <a:xfrm>
            <a:off x="837724" y="5096947"/>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Maximizar el retorno de la inversión en negocios y TI existentes</a:t>
            </a:r>
            <a:endParaRPr lang="en-US" sz="1600" dirty="0"/>
          </a:p>
        </p:txBody>
      </p:sp>
      <p:sp>
        <p:nvSpPr>
          <p:cNvPr id="12" name="Text 9"/>
          <p:cNvSpPr/>
          <p:nvPr/>
        </p:nvSpPr>
        <p:spPr>
          <a:xfrm>
            <a:off x="7578328" y="1806416"/>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EF9C82"/>
                </a:solidFill>
                <a:latin typeface="Quattrocento" pitchFamily="34" charset="0"/>
                <a:ea typeface="Quattrocento" pitchFamily="34" charset="-122"/>
                <a:cs typeface="Quattrocento" pitchFamily="34" charset="-120"/>
              </a:rPr>
              <a:t>Objetivos</a:t>
            </a:r>
            <a:endParaRPr lang="en-US" sz="2300" dirty="0"/>
          </a:p>
        </p:txBody>
      </p:sp>
      <p:sp>
        <p:nvSpPr>
          <p:cNvPr id="13" name="Text 10"/>
          <p:cNvSpPr/>
          <p:nvPr/>
        </p:nvSpPr>
        <p:spPr>
          <a:xfrm>
            <a:off x="7578328" y="2385536"/>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Proporcionar un modelo detallado de los productos del trabajo arquitectónico.</a:t>
            </a:r>
            <a:endParaRPr lang="en-US" sz="1600" dirty="0"/>
          </a:p>
        </p:txBody>
      </p:sp>
      <p:sp>
        <p:nvSpPr>
          <p:cNvPr id="14" name="Text 11"/>
          <p:cNvSpPr/>
          <p:nvPr/>
        </p:nvSpPr>
        <p:spPr>
          <a:xfrm>
            <a:off x="7578328" y="3128843"/>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Impulsar la coherencia en los resultados creados al seguir el ADM</a:t>
            </a:r>
            <a:endParaRPr lang="en-US" sz="1600" dirty="0"/>
          </a:p>
        </p:txBody>
      </p:sp>
      <p:sp>
        <p:nvSpPr>
          <p:cNvPr id="15" name="Text 12"/>
          <p:cNvSpPr/>
          <p:nvPr/>
        </p:nvSpPr>
        <p:spPr>
          <a:xfrm>
            <a:off x="7578328" y="3872151"/>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Proporcionar una lista de verificación completa de los resultados de arquitectura que podrían crearse</a:t>
            </a:r>
            <a:endParaRPr lang="en-US" sz="1600" dirty="0"/>
          </a:p>
        </p:txBody>
      </p:sp>
      <p:sp>
        <p:nvSpPr>
          <p:cNvPr id="16" name="Text 13"/>
          <p:cNvSpPr/>
          <p:nvPr/>
        </p:nvSpPr>
        <p:spPr>
          <a:xfrm>
            <a:off x="7578328" y="4615458"/>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Reducir el riesgo de brechas dentro del conjunto final de entregables de arquitectura</a:t>
            </a:r>
            <a:endParaRPr lang="en-US" sz="1600" dirty="0"/>
          </a:p>
        </p:txBody>
      </p:sp>
      <p:sp>
        <p:nvSpPr>
          <p:cNvPr id="17" name="Text 14"/>
          <p:cNvSpPr/>
          <p:nvPr/>
        </p:nvSpPr>
        <p:spPr>
          <a:xfrm>
            <a:off x="7578328" y="5358765"/>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Ayudar a una empresa a establecer conceptos, términos y resultados de arquitectura estándar.</a:t>
            </a:r>
            <a:endParaRPr lang="en-US" sz="1600" dirty="0"/>
          </a:p>
        </p:txBody>
      </p:sp>
      <p:sp>
        <p:nvSpPr>
          <p:cNvPr id="18" name="Shape 15"/>
          <p:cNvSpPr/>
          <p:nvPr/>
        </p:nvSpPr>
        <p:spPr>
          <a:xfrm>
            <a:off x="837724" y="6337697"/>
            <a:ext cx="12954952" cy="1224915"/>
          </a:xfrm>
          <a:prstGeom prst="roundRect">
            <a:avLst>
              <a:gd name="adj" fmla="val 2565"/>
            </a:avLst>
          </a:prstGeom>
          <a:solidFill>
            <a:srgbClr val="441709"/>
          </a:solidFill>
          <a:ln/>
        </p:spPr>
        <p:txBody>
          <a:bodyPr/>
          <a:lstStyle/>
          <a:p>
            <a:endParaRPr lang="es-CO"/>
          </a:p>
        </p:txBody>
      </p:sp>
      <p:pic>
        <p:nvPicPr>
          <p:cNvPr id="19" name="Image 1" descr="preencoded.png"/>
          <p:cNvPicPr>
            <a:picLocks noChangeAspect="1"/>
          </p:cNvPicPr>
          <p:nvPr/>
        </p:nvPicPr>
        <p:blipFill>
          <a:blip r:embed="rId4"/>
          <a:stretch>
            <a:fillRect/>
          </a:stretch>
        </p:blipFill>
        <p:spPr>
          <a:xfrm>
            <a:off x="1047155" y="6637020"/>
            <a:ext cx="261818" cy="209431"/>
          </a:xfrm>
          <a:prstGeom prst="rect">
            <a:avLst/>
          </a:prstGeom>
        </p:spPr>
      </p:pic>
      <p:sp>
        <p:nvSpPr>
          <p:cNvPr id="20" name="Text 16"/>
          <p:cNvSpPr/>
          <p:nvPr/>
        </p:nvSpPr>
        <p:spPr>
          <a:xfrm>
            <a:off x="1518404" y="6599396"/>
            <a:ext cx="12064841" cy="670084"/>
          </a:xfrm>
          <a:prstGeom prst="rect">
            <a:avLst/>
          </a:prstGeom>
          <a:noFill/>
          <a:ln/>
        </p:spPr>
        <p:txBody>
          <a:bodyPr wrap="square" lIns="0" tIns="0" rIns="0" bIns="0" rtlCol="0" anchor="t"/>
          <a:lstStyle/>
          <a:p>
            <a:pPr marL="0" indent="0" algn="l">
              <a:lnSpc>
                <a:spcPts val="2600"/>
              </a:lnSpc>
              <a:buNone/>
            </a:pPr>
            <a:r>
              <a:rPr lang="en-US" sz="1600" b="1" dirty="0">
                <a:solidFill>
                  <a:srgbClr val="FFFFFF"/>
                </a:solidFill>
                <a:latin typeface="Quattrocento" pitchFamily="34" charset="0"/>
                <a:ea typeface="Quattrocento" pitchFamily="34" charset="-122"/>
                <a:cs typeface="Quattrocento" pitchFamily="34" charset="-120"/>
              </a:rPr>
              <a:t>Su propósito principal es ayudar a las organizaciones a diseñar, planificar, implementar y gobernar una </a:t>
            </a:r>
            <a:r>
              <a:rPr lang="en-US" sz="1600" b="1" dirty="0">
                <a:solidFill>
                  <a:srgbClr val="EF9C82"/>
                </a:solidFill>
                <a:latin typeface="Quattrocento" pitchFamily="34" charset="0"/>
                <a:ea typeface="Quattrocento" pitchFamily="34" charset="-122"/>
                <a:cs typeface="Quattrocento" pitchFamily="34" charset="-120"/>
              </a:rPr>
              <a:t>arquitectura empresarial efectiva</a:t>
            </a:r>
            <a:r>
              <a:rPr lang="en-US" sz="1600" dirty="0">
                <a:solidFill>
                  <a:srgbClr val="FFFFFF"/>
                </a:solidFill>
                <a:latin typeface="Quattrocento" pitchFamily="34" charset="0"/>
                <a:ea typeface="Quattrocento" pitchFamily="34" charset="-122"/>
                <a:cs typeface="Quattrocento" pitchFamily="34" charset="-120"/>
              </a:rPr>
              <a:t> que alinee los procesos de negocio con las tecnologías de información.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24959"/>
            <a:ext cx="4189095" cy="523518"/>
          </a:xfrm>
          <a:prstGeom prst="rect">
            <a:avLst/>
          </a:prstGeom>
          <a:noFill/>
          <a:ln/>
        </p:spPr>
        <p:txBody>
          <a:bodyPr wrap="none" lIns="0" tIns="0" rIns="0" bIns="0" rtlCol="0" anchor="t"/>
          <a:lstStyle/>
          <a:p>
            <a:pPr marL="0" indent="0" algn="l">
              <a:lnSpc>
                <a:spcPts val="4100"/>
              </a:lnSpc>
              <a:buNone/>
            </a:pPr>
            <a:r>
              <a:rPr lang="en-US" sz="3250" dirty="0">
                <a:solidFill>
                  <a:srgbClr val="FFD9BE"/>
                </a:solidFill>
                <a:latin typeface="Quattrocento" pitchFamily="34" charset="0"/>
                <a:ea typeface="Quattrocento" pitchFamily="34" charset="-122"/>
                <a:cs typeface="Quattrocento" pitchFamily="34" charset="-120"/>
              </a:rPr>
              <a:t>Estructura ADM</a:t>
            </a:r>
            <a:endParaRPr lang="en-US" sz="3250" dirty="0"/>
          </a:p>
        </p:txBody>
      </p:sp>
      <p:sp>
        <p:nvSpPr>
          <p:cNvPr id="4" name="Text 1"/>
          <p:cNvSpPr/>
          <p:nvPr/>
        </p:nvSpPr>
        <p:spPr>
          <a:xfrm>
            <a:off x="837724" y="1415534"/>
            <a:ext cx="3351252" cy="418862"/>
          </a:xfrm>
          <a:prstGeom prst="rect">
            <a:avLst/>
          </a:prstGeom>
          <a:noFill/>
          <a:ln/>
        </p:spPr>
        <p:txBody>
          <a:bodyPr wrap="none" lIns="0" tIns="0" rIns="0" bIns="0" rtlCol="0" anchor="t"/>
          <a:lstStyle/>
          <a:p>
            <a:pPr marL="0" indent="0" algn="l">
              <a:lnSpc>
                <a:spcPts val="3250"/>
              </a:lnSpc>
              <a:buNone/>
            </a:pPr>
            <a:r>
              <a:rPr lang="en-US" sz="2600" dirty="0">
                <a:solidFill>
                  <a:srgbClr val="FFD9BE"/>
                </a:solidFill>
                <a:latin typeface="Quattrocento" pitchFamily="34" charset="0"/>
                <a:ea typeface="Quattrocento" pitchFamily="34" charset="-122"/>
                <a:cs typeface="Quattrocento" pitchFamily="34" charset="-120"/>
              </a:rPr>
              <a:t>Descripción General</a:t>
            </a:r>
            <a:endParaRPr lang="en-US" sz="2600" dirty="0"/>
          </a:p>
        </p:txBody>
      </p:sp>
      <p:sp>
        <p:nvSpPr>
          <p:cNvPr id="5" name="Shape 2"/>
          <p:cNvSpPr/>
          <p:nvPr/>
        </p:nvSpPr>
        <p:spPr>
          <a:xfrm>
            <a:off x="837724" y="2101453"/>
            <a:ext cx="7468553" cy="1770817"/>
          </a:xfrm>
          <a:prstGeom prst="roundRect">
            <a:avLst>
              <a:gd name="adj" fmla="val 1508"/>
            </a:avLst>
          </a:prstGeom>
          <a:solidFill>
            <a:srgbClr val="441709"/>
          </a:solidFill>
          <a:ln/>
        </p:spPr>
        <p:txBody>
          <a:bodyPr/>
          <a:lstStyle/>
          <a:p>
            <a:endParaRPr lang="es-CO"/>
          </a:p>
        </p:txBody>
      </p:sp>
      <p:pic>
        <p:nvPicPr>
          <p:cNvPr id="6" name="Image 1" descr="preencoded.png"/>
          <p:cNvPicPr>
            <a:picLocks noChangeAspect="1"/>
          </p:cNvPicPr>
          <p:nvPr/>
        </p:nvPicPr>
        <p:blipFill>
          <a:blip r:embed="rId4"/>
          <a:stretch>
            <a:fillRect/>
          </a:stretch>
        </p:blipFill>
        <p:spPr>
          <a:xfrm>
            <a:off x="1015722" y="2358509"/>
            <a:ext cx="222528" cy="177998"/>
          </a:xfrm>
          <a:prstGeom prst="rect">
            <a:avLst/>
          </a:prstGeom>
        </p:spPr>
      </p:pic>
      <p:sp>
        <p:nvSpPr>
          <p:cNvPr id="7" name="Text 3"/>
          <p:cNvSpPr/>
          <p:nvPr/>
        </p:nvSpPr>
        <p:spPr>
          <a:xfrm>
            <a:off x="1416248" y="2323862"/>
            <a:ext cx="6712029" cy="569595"/>
          </a:xfrm>
          <a:prstGeom prst="rect">
            <a:avLst/>
          </a:prstGeom>
          <a:noFill/>
          <a:ln/>
        </p:spPr>
        <p:txBody>
          <a:bodyPr wrap="square" lIns="0" tIns="0" rIns="0" bIns="0" rtlCol="0" anchor="t"/>
          <a:lstStyle/>
          <a:p>
            <a:pPr marL="0" indent="0" algn="l">
              <a:lnSpc>
                <a:spcPts val="2200"/>
              </a:lnSpc>
              <a:buNone/>
            </a:pPr>
            <a:r>
              <a:rPr lang="en-US" sz="1400" dirty="0">
                <a:solidFill>
                  <a:srgbClr val="FFFFFF"/>
                </a:solidFill>
                <a:latin typeface="Quattrocento" pitchFamily="34" charset="0"/>
                <a:ea typeface="Quattrocento" pitchFamily="34" charset="-122"/>
                <a:cs typeface="Quattrocento" pitchFamily="34" charset="-120"/>
              </a:rPr>
              <a:t>El TOGAF ADM describe un método para desarrollar y gestionar el ciclo de vida de una arquitectura empresarial y constituye el núcleo del estándar TOGAF.</a:t>
            </a:r>
            <a:endParaRPr lang="en-US" sz="1400" dirty="0"/>
          </a:p>
        </p:txBody>
      </p:sp>
      <p:sp>
        <p:nvSpPr>
          <p:cNvPr id="8" name="Text 4"/>
          <p:cNvSpPr/>
          <p:nvPr/>
        </p:nvSpPr>
        <p:spPr>
          <a:xfrm>
            <a:off x="1416248" y="3053596"/>
            <a:ext cx="6712029" cy="569595"/>
          </a:xfrm>
          <a:prstGeom prst="rect">
            <a:avLst/>
          </a:prstGeom>
          <a:noFill/>
          <a:ln/>
        </p:spPr>
        <p:txBody>
          <a:bodyPr wrap="square" lIns="0" tIns="0" rIns="0" bIns="0" rtlCol="0" anchor="t"/>
          <a:lstStyle/>
          <a:p>
            <a:pPr marL="0" indent="0" algn="l">
              <a:lnSpc>
                <a:spcPts val="2200"/>
              </a:lnSpc>
              <a:buNone/>
            </a:pPr>
            <a:r>
              <a:rPr lang="en-US" sz="1400" dirty="0">
                <a:solidFill>
                  <a:srgbClr val="FFFFFF"/>
                </a:solidFill>
                <a:latin typeface="Quattrocento" pitchFamily="34" charset="0"/>
                <a:ea typeface="Quattrocento" pitchFamily="34" charset="-122"/>
                <a:cs typeface="Quattrocento" pitchFamily="34" charset="-120"/>
              </a:rPr>
              <a:t>Integra elementos del Estándar TOGAF, así como otros activos arquitectónicos disponibles, para satisfacer las necesidades comerciales de una organización.</a:t>
            </a:r>
            <a:endParaRPr lang="en-US" sz="1400" dirty="0"/>
          </a:p>
        </p:txBody>
      </p:sp>
      <p:sp>
        <p:nvSpPr>
          <p:cNvPr id="9" name="Shape 5"/>
          <p:cNvSpPr/>
          <p:nvPr/>
        </p:nvSpPr>
        <p:spPr>
          <a:xfrm>
            <a:off x="837724" y="4072533"/>
            <a:ext cx="7468553" cy="1676995"/>
          </a:xfrm>
          <a:prstGeom prst="roundRect">
            <a:avLst>
              <a:gd name="adj" fmla="val 6543"/>
            </a:avLst>
          </a:prstGeom>
          <a:solidFill>
            <a:srgbClr val="123332"/>
          </a:solidFill>
          <a:ln w="22860">
            <a:solidFill>
              <a:srgbClr val="4A6B6A"/>
            </a:solidFill>
            <a:prstDash val="solid"/>
          </a:ln>
        </p:spPr>
        <p:txBody>
          <a:bodyPr/>
          <a:lstStyle/>
          <a:p>
            <a:endParaRPr lang="es-CO"/>
          </a:p>
        </p:txBody>
      </p:sp>
      <p:sp>
        <p:nvSpPr>
          <p:cNvPr id="10" name="Shape 6"/>
          <p:cNvSpPr/>
          <p:nvPr/>
        </p:nvSpPr>
        <p:spPr>
          <a:xfrm>
            <a:off x="814864" y="4072533"/>
            <a:ext cx="91440" cy="1676995"/>
          </a:xfrm>
          <a:prstGeom prst="roundRect">
            <a:avLst>
              <a:gd name="adj" fmla="val 29206"/>
            </a:avLst>
          </a:prstGeom>
          <a:solidFill>
            <a:srgbClr val="EF9C82"/>
          </a:solidFill>
          <a:ln/>
        </p:spPr>
        <p:txBody>
          <a:bodyPr/>
          <a:lstStyle/>
          <a:p>
            <a:endParaRPr lang="es-CO"/>
          </a:p>
        </p:txBody>
      </p:sp>
      <p:sp>
        <p:nvSpPr>
          <p:cNvPr id="11" name="Text 7"/>
          <p:cNvSpPr/>
          <p:nvPr/>
        </p:nvSpPr>
        <p:spPr>
          <a:xfrm>
            <a:off x="1107162" y="4273391"/>
            <a:ext cx="2535912" cy="314087"/>
          </a:xfrm>
          <a:prstGeom prst="rect">
            <a:avLst/>
          </a:prstGeom>
          <a:noFill/>
          <a:ln/>
        </p:spPr>
        <p:txBody>
          <a:bodyPr wrap="none" lIns="0" tIns="0" rIns="0" bIns="0" rtlCol="0" anchor="t"/>
          <a:lstStyle/>
          <a:p>
            <a:pPr marL="0" indent="0" algn="l">
              <a:lnSpc>
                <a:spcPts val="2450"/>
              </a:lnSpc>
              <a:buNone/>
            </a:pPr>
            <a:r>
              <a:rPr lang="en-US" sz="1950" dirty="0">
                <a:solidFill>
                  <a:srgbClr val="EF9C82"/>
                </a:solidFill>
                <a:latin typeface="Quattrocento" pitchFamily="34" charset="0"/>
                <a:ea typeface="Quattrocento" pitchFamily="34" charset="-122"/>
                <a:cs typeface="Quattrocento" pitchFamily="34" charset="-120"/>
              </a:rPr>
              <a:t>Enterprise Continuum</a:t>
            </a:r>
            <a:endParaRPr lang="en-US" sz="1950" dirty="0"/>
          </a:p>
        </p:txBody>
      </p:sp>
      <p:sp>
        <p:nvSpPr>
          <p:cNvPr id="12" name="Text 8"/>
          <p:cNvSpPr/>
          <p:nvPr/>
        </p:nvSpPr>
        <p:spPr>
          <a:xfrm>
            <a:off x="1107162" y="4694277"/>
            <a:ext cx="6998256" cy="854393"/>
          </a:xfrm>
          <a:prstGeom prst="rect">
            <a:avLst/>
          </a:prstGeom>
          <a:noFill/>
          <a:ln/>
        </p:spPr>
        <p:txBody>
          <a:bodyPr wrap="square" lIns="0" tIns="0" rIns="0" bIns="0" rtlCol="0" anchor="t"/>
          <a:lstStyle/>
          <a:p>
            <a:pPr marL="0" indent="0" algn="l">
              <a:lnSpc>
                <a:spcPts val="2200"/>
              </a:lnSpc>
              <a:buNone/>
            </a:pPr>
            <a:r>
              <a:rPr lang="en-US" sz="1400" dirty="0">
                <a:solidFill>
                  <a:srgbClr val="F9EEE7"/>
                </a:solidFill>
                <a:latin typeface="Quattrocento" pitchFamily="34" charset="0"/>
                <a:ea typeface="Quattrocento" pitchFamily="34" charset="-122"/>
                <a:cs typeface="Quattrocento" pitchFamily="34" charset="-120"/>
              </a:rPr>
              <a:t>El </a:t>
            </a:r>
            <a:r>
              <a:rPr lang="en-US" sz="1400" b="1" dirty="0">
                <a:solidFill>
                  <a:srgbClr val="F9EEE7"/>
                </a:solidFill>
                <a:latin typeface="Quattrocento" pitchFamily="34" charset="0"/>
                <a:ea typeface="Quattrocento" pitchFamily="34" charset="-122"/>
                <a:cs typeface="Quattrocento" pitchFamily="34" charset="-120"/>
              </a:rPr>
              <a:t>Continuum Empresarial</a:t>
            </a:r>
            <a:r>
              <a:rPr lang="en-US" sz="1400" dirty="0">
                <a:solidFill>
                  <a:srgbClr val="F9EEE7"/>
                </a:solidFill>
                <a:latin typeface="Quattrocento" pitchFamily="34" charset="0"/>
                <a:ea typeface="Quattrocento" pitchFamily="34" charset="-122"/>
                <a:cs typeface="Quattrocento" pitchFamily="34" charset="-120"/>
              </a:rPr>
              <a:t> es un marco que apoya la ejecución del ADM al organizar y clasificar </a:t>
            </a:r>
            <a:r>
              <a:rPr lang="en-US" sz="1400" b="1" dirty="0">
                <a:solidFill>
                  <a:srgbClr val="F9EEE7"/>
                </a:solidFill>
                <a:latin typeface="Quattrocento" pitchFamily="34" charset="0"/>
                <a:ea typeface="Quattrocento" pitchFamily="34" charset="-122"/>
                <a:cs typeface="Quattrocento" pitchFamily="34" charset="-120"/>
              </a:rPr>
              <a:t>recursos arquitectónicos</a:t>
            </a:r>
            <a:r>
              <a:rPr lang="en-US" sz="1400" dirty="0">
                <a:solidFill>
                  <a:srgbClr val="F9EEE7"/>
                </a:solidFill>
                <a:latin typeface="Quattrocento" pitchFamily="34" charset="0"/>
                <a:ea typeface="Quattrocento" pitchFamily="34" charset="-122"/>
                <a:cs typeface="Quattrocento" pitchFamily="34" charset="-120"/>
              </a:rPr>
              <a:t> (descripciones, modelos, patrones y estándares), tanto internos de la organización como de la industria.</a:t>
            </a:r>
            <a:endParaRPr lang="en-US" sz="1400" dirty="0"/>
          </a:p>
        </p:txBody>
      </p:sp>
      <p:sp>
        <p:nvSpPr>
          <p:cNvPr id="13" name="Shape 9"/>
          <p:cNvSpPr/>
          <p:nvPr/>
        </p:nvSpPr>
        <p:spPr>
          <a:xfrm>
            <a:off x="837724" y="5927527"/>
            <a:ext cx="7468553" cy="1676995"/>
          </a:xfrm>
          <a:prstGeom prst="roundRect">
            <a:avLst>
              <a:gd name="adj" fmla="val 6543"/>
            </a:avLst>
          </a:prstGeom>
          <a:solidFill>
            <a:srgbClr val="123332"/>
          </a:solidFill>
          <a:ln w="22860">
            <a:solidFill>
              <a:srgbClr val="4A6B6A"/>
            </a:solidFill>
            <a:prstDash val="solid"/>
          </a:ln>
        </p:spPr>
        <p:txBody>
          <a:bodyPr/>
          <a:lstStyle/>
          <a:p>
            <a:endParaRPr lang="es-CO"/>
          </a:p>
        </p:txBody>
      </p:sp>
      <p:sp>
        <p:nvSpPr>
          <p:cNvPr id="14" name="Shape 10"/>
          <p:cNvSpPr/>
          <p:nvPr/>
        </p:nvSpPr>
        <p:spPr>
          <a:xfrm>
            <a:off x="814864" y="5927527"/>
            <a:ext cx="91440" cy="1676995"/>
          </a:xfrm>
          <a:prstGeom prst="roundRect">
            <a:avLst>
              <a:gd name="adj" fmla="val 29206"/>
            </a:avLst>
          </a:prstGeom>
          <a:solidFill>
            <a:srgbClr val="EF9C82"/>
          </a:solidFill>
          <a:ln/>
        </p:spPr>
        <p:txBody>
          <a:bodyPr/>
          <a:lstStyle/>
          <a:p>
            <a:endParaRPr lang="es-CO"/>
          </a:p>
        </p:txBody>
      </p:sp>
      <p:sp>
        <p:nvSpPr>
          <p:cNvPr id="15" name="Text 11"/>
          <p:cNvSpPr/>
          <p:nvPr/>
        </p:nvSpPr>
        <p:spPr>
          <a:xfrm>
            <a:off x="1107162" y="6128385"/>
            <a:ext cx="2711529" cy="314087"/>
          </a:xfrm>
          <a:prstGeom prst="rect">
            <a:avLst/>
          </a:prstGeom>
          <a:noFill/>
          <a:ln/>
        </p:spPr>
        <p:txBody>
          <a:bodyPr wrap="none" lIns="0" tIns="0" rIns="0" bIns="0" rtlCol="0" anchor="t"/>
          <a:lstStyle/>
          <a:p>
            <a:pPr marL="0" indent="0" algn="l">
              <a:lnSpc>
                <a:spcPts val="2450"/>
              </a:lnSpc>
              <a:buNone/>
            </a:pPr>
            <a:r>
              <a:rPr lang="en-US" sz="1950" dirty="0">
                <a:solidFill>
                  <a:srgbClr val="EF9C82"/>
                </a:solidFill>
                <a:latin typeface="Quattrocento" pitchFamily="34" charset="0"/>
                <a:ea typeface="Quattrocento" pitchFamily="34" charset="-122"/>
                <a:cs typeface="Quattrocento" pitchFamily="34" charset="-120"/>
              </a:rPr>
              <a:t>Architecture Repository</a:t>
            </a:r>
            <a:endParaRPr lang="en-US" sz="1950" dirty="0"/>
          </a:p>
        </p:txBody>
      </p:sp>
      <p:sp>
        <p:nvSpPr>
          <p:cNvPr id="16" name="Text 12"/>
          <p:cNvSpPr/>
          <p:nvPr/>
        </p:nvSpPr>
        <p:spPr>
          <a:xfrm>
            <a:off x="1107162" y="6549271"/>
            <a:ext cx="6998256" cy="854393"/>
          </a:xfrm>
          <a:prstGeom prst="rect">
            <a:avLst/>
          </a:prstGeom>
          <a:noFill/>
          <a:ln/>
        </p:spPr>
        <p:txBody>
          <a:bodyPr wrap="square" lIns="0" tIns="0" rIns="0" bIns="0" rtlCol="0" anchor="t"/>
          <a:lstStyle/>
          <a:p>
            <a:pPr marL="0" indent="0" algn="l">
              <a:lnSpc>
                <a:spcPts val="2200"/>
              </a:lnSpc>
              <a:buNone/>
            </a:pPr>
            <a:r>
              <a:rPr lang="en-US" sz="1400" dirty="0">
                <a:solidFill>
                  <a:srgbClr val="F9EEE7"/>
                </a:solidFill>
                <a:latin typeface="Quattrocento" pitchFamily="34" charset="0"/>
                <a:ea typeface="Quattrocento" pitchFamily="34" charset="-122"/>
                <a:cs typeface="Quattrocento" pitchFamily="34" charset="-120"/>
              </a:rPr>
              <a:t>El </a:t>
            </a:r>
            <a:r>
              <a:rPr lang="en-US" sz="1400" b="1" dirty="0">
                <a:solidFill>
                  <a:srgbClr val="F9EEE7"/>
                </a:solidFill>
                <a:latin typeface="Quattrocento" pitchFamily="34" charset="0"/>
                <a:ea typeface="Quattrocento" pitchFamily="34" charset="-122"/>
                <a:cs typeface="Quattrocento" pitchFamily="34" charset="-120"/>
              </a:rPr>
              <a:t>Repositorio de Arquitectura</a:t>
            </a:r>
            <a:r>
              <a:rPr lang="en-US" sz="1400" dirty="0">
                <a:solidFill>
                  <a:srgbClr val="F9EEE7"/>
                </a:solidFill>
                <a:latin typeface="Quattrocento" pitchFamily="34" charset="0"/>
                <a:ea typeface="Quattrocento" pitchFamily="34" charset="-122"/>
                <a:cs typeface="Quattrocento" pitchFamily="34" charset="-120"/>
              </a:rPr>
              <a:t> reúne los recursos que el arquitecto debe considerar durante el ADM. Su contenido se define mediante procesos de </a:t>
            </a:r>
            <a:r>
              <a:rPr lang="en-US" sz="1400" b="1" dirty="0">
                <a:solidFill>
                  <a:srgbClr val="F9EEE7"/>
                </a:solidFill>
                <a:latin typeface="Quattrocento" pitchFamily="34" charset="0"/>
                <a:ea typeface="Quattrocento" pitchFamily="34" charset="-122"/>
                <a:cs typeface="Quattrocento" pitchFamily="34" charset="-120"/>
              </a:rPr>
              <a:t>gobernanza de arquitectura</a:t>
            </a:r>
            <a:r>
              <a:rPr lang="en-US" sz="1400" dirty="0">
                <a:solidFill>
                  <a:srgbClr val="F9EEE7"/>
                </a:solidFill>
                <a:latin typeface="Quattrocento" pitchFamily="34" charset="0"/>
                <a:ea typeface="Quattrocento" pitchFamily="34" charset="-122"/>
                <a:cs typeface="Quattrocento" pitchFamily="34" charset="-120"/>
              </a:rPr>
              <a:t>, evaluando recursos internos y externos relevantes.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80000"/>
            </a:srgbClr>
          </a:solidFill>
          <a:ln/>
        </p:spPr>
        <p:txBody>
          <a:bodyPr/>
          <a:lstStyle/>
          <a:p>
            <a:endParaRPr lang="es-CO"/>
          </a:p>
        </p:txBody>
      </p:sp>
      <p:sp>
        <p:nvSpPr>
          <p:cNvPr id="4" name="Text 1"/>
          <p:cNvSpPr/>
          <p:nvPr/>
        </p:nvSpPr>
        <p:spPr>
          <a:xfrm>
            <a:off x="837724" y="851416"/>
            <a:ext cx="8194358" cy="615910"/>
          </a:xfrm>
          <a:prstGeom prst="rect">
            <a:avLst/>
          </a:prstGeom>
          <a:noFill/>
          <a:ln/>
        </p:spPr>
        <p:txBody>
          <a:bodyPr wrap="none" lIns="0" tIns="0" rIns="0" bIns="0" rtlCol="0" anchor="t"/>
          <a:lstStyle/>
          <a:p>
            <a:pPr marL="0" indent="0" algn="l">
              <a:lnSpc>
                <a:spcPts val="4850"/>
              </a:lnSpc>
              <a:buNone/>
            </a:pPr>
            <a:r>
              <a:rPr lang="en-US" sz="3850" dirty="0">
                <a:solidFill>
                  <a:srgbClr val="FFD9BE"/>
                </a:solidFill>
                <a:latin typeface="Quattrocento" pitchFamily="34" charset="0"/>
                <a:ea typeface="Quattrocento" pitchFamily="34" charset="-122"/>
                <a:cs typeface="Quattrocento" pitchFamily="34" charset="-120"/>
              </a:rPr>
              <a:t>Ciclo de desarrollo de la arquitectura</a:t>
            </a:r>
            <a:endParaRPr lang="en-US" sz="3850" dirty="0"/>
          </a:p>
        </p:txBody>
      </p:sp>
      <p:sp>
        <p:nvSpPr>
          <p:cNvPr id="5" name="Text 2"/>
          <p:cNvSpPr/>
          <p:nvPr/>
        </p:nvSpPr>
        <p:spPr>
          <a:xfrm>
            <a:off x="837724" y="1990844"/>
            <a:ext cx="3942636" cy="492681"/>
          </a:xfrm>
          <a:prstGeom prst="rect">
            <a:avLst/>
          </a:prstGeom>
          <a:noFill/>
          <a:ln/>
        </p:spPr>
        <p:txBody>
          <a:bodyPr wrap="none" lIns="0" tIns="0" rIns="0" bIns="0" rtlCol="0" anchor="t"/>
          <a:lstStyle/>
          <a:p>
            <a:pPr marL="0" indent="0" algn="l">
              <a:lnSpc>
                <a:spcPts val="3850"/>
              </a:lnSpc>
              <a:buNone/>
            </a:pPr>
            <a:r>
              <a:rPr lang="en-US" sz="3100" dirty="0">
                <a:solidFill>
                  <a:srgbClr val="EF9C82"/>
                </a:solidFill>
                <a:latin typeface="Quattrocento" pitchFamily="34" charset="0"/>
                <a:ea typeface="Quattrocento" pitchFamily="34" charset="-122"/>
                <a:cs typeface="Quattrocento" pitchFamily="34" charset="-120"/>
              </a:rPr>
              <a:t>Estructura básica</a:t>
            </a:r>
            <a:endParaRPr lang="en-US" sz="3100" dirty="0"/>
          </a:p>
        </p:txBody>
      </p:sp>
      <p:pic>
        <p:nvPicPr>
          <p:cNvPr id="6" name="Image 1" descr="preencoded.png"/>
          <p:cNvPicPr>
            <a:picLocks noChangeAspect="1"/>
          </p:cNvPicPr>
          <p:nvPr/>
        </p:nvPicPr>
        <p:blipFill>
          <a:blip r:embed="rId4"/>
          <a:stretch>
            <a:fillRect/>
          </a:stretch>
        </p:blipFill>
        <p:spPr>
          <a:xfrm>
            <a:off x="837724" y="2719149"/>
            <a:ext cx="3325058" cy="4423291"/>
          </a:xfrm>
          <a:prstGeom prst="rect">
            <a:avLst/>
          </a:prstGeom>
        </p:spPr>
      </p:pic>
      <p:sp>
        <p:nvSpPr>
          <p:cNvPr id="7" name="Text 3"/>
          <p:cNvSpPr/>
          <p:nvPr/>
        </p:nvSpPr>
        <p:spPr>
          <a:xfrm>
            <a:off x="6231731" y="1990844"/>
            <a:ext cx="3942636" cy="492681"/>
          </a:xfrm>
          <a:prstGeom prst="rect">
            <a:avLst/>
          </a:prstGeom>
          <a:noFill/>
          <a:ln/>
        </p:spPr>
        <p:txBody>
          <a:bodyPr wrap="none" lIns="0" tIns="0" rIns="0" bIns="0" rtlCol="0" anchor="t"/>
          <a:lstStyle/>
          <a:p>
            <a:pPr marL="0" indent="0" algn="l">
              <a:lnSpc>
                <a:spcPts val="3850"/>
              </a:lnSpc>
              <a:buNone/>
            </a:pPr>
            <a:r>
              <a:rPr lang="en-US" sz="3100" dirty="0">
                <a:solidFill>
                  <a:srgbClr val="EF9C82"/>
                </a:solidFill>
                <a:latin typeface="Quattrocento" pitchFamily="34" charset="0"/>
                <a:ea typeface="Quattrocento" pitchFamily="34" charset="-122"/>
                <a:cs typeface="Quattrocento" pitchFamily="34" charset="-120"/>
              </a:rPr>
              <a:t>Puntos clave</a:t>
            </a:r>
            <a:endParaRPr lang="en-US" sz="3100" dirty="0"/>
          </a:p>
        </p:txBody>
      </p:sp>
      <p:sp>
        <p:nvSpPr>
          <p:cNvPr id="8" name="Text 4"/>
          <p:cNvSpPr/>
          <p:nvPr/>
        </p:nvSpPr>
        <p:spPr>
          <a:xfrm>
            <a:off x="6231731" y="2692956"/>
            <a:ext cx="7568565"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El ADM es iterativo, a lo largo de todo el proceso, entre fases y dentro de las fases.</a:t>
            </a:r>
            <a:endParaRPr lang="en-US" sz="1600" dirty="0"/>
          </a:p>
        </p:txBody>
      </p:sp>
      <p:sp>
        <p:nvSpPr>
          <p:cNvPr id="9" name="Text 5"/>
          <p:cNvSpPr/>
          <p:nvPr/>
        </p:nvSpPr>
        <p:spPr>
          <a:xfrm>
            <a:off x="6231731" y="3436263"/>
            <a:ext cx="7568565" cy="1005126"/>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Para cada iteración del ADM, se debe tomar una nueva decisión en cuanto a </a:t>
            </a:r>
            <a:r>
              <a:rPr lang="en-US" sz="1600" b="1" dirty="0">
                <a:solidFill>
                  <a:srgbClr val="F9EEE7"/>
                </a:solidFill>
                <a:latin typeface="Quattrocento" pitchFamily="34" charset="0"/>
                <a:ea typeface="Quattrocento" pitchFamily="34" charset="-122"/>
                <a:cs typeface="Quattrocento" pitchFamily="34" charset="-120"/>
              </a:rPr>
              <a:t>amplitud de la cobertura, nivel de detalle, extensión del periodo de tiempo y los activos arquitectónicos que se aprovecharan.</a:t>
            </a:r>
            <a:endParaRPr lang="en-US" sz="1600" dirty="0"/>
          </a:p>
        </p:txBody>
      </p:sp>
      <p:sp>
        <p:nvSpPr>
          <p:cNvPr id="10" name="Text 6"/>
          <p:cNvSpPr/>
          <p:nvPr/>
        </p:nvSpPr>
        <p:spPr>
          <a:xfrm>
            <a:off x="6231731" y="4514612"/>
            <a:ext cx="7568565" cy="134016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Las decisiones deben basarse en una evaluación práctica de la disponibilidad de recursos y competencias, y del valor que se puede esperar realistamente que la empresa obtenga del alcance elegido del trabajo de arquitectura.</a:t>
            </a:r>
            <a:endParaRPr lang="en-US" sz="1600" dirty="0"/>
          </a:p>
        </p:txBody>
      </p:sp>
      <p:sp>
        <p:nvSpPr>
          <p:cNvPr id="11" name="Text 7"/>
          <p:cNvSpPr/>
          <p:nvPr/>
        </p:nvSpPr>
        <p:spPr>
          <a:xfrm>
            <a:off x="6231731" y="5928003"/>
            <a:ext cx="7568565" cy="1005126"/>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9EEE7"/>
                </a:solidFill>
                <a:latin typeface="Quattrocento" pitchFamily="34" charset="0"/>
                <a:ea typeface="Quattrocento" pitchFamily="34" charset="-122"/>
                <a:cs typeface="Quattrocento" pitchFamily="34" charset="-120"/>
              </a:rPr>
              <a:t>Como método genérico, el ADM está destinado a ser utilizado por empresas en una amplia variedad de geografías diferentes y aplicado en diferentes sectores verticales/tipos de industrias.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332">
              <a:alpha val="80000"/>
            </a:srgbClr>
          </a:solidFill>
          <a:ln/>
        </p:spPr>
        <p:txBody>
          <a:bodyPr/>
          <a:lstStyle/>
          <a:p>
            <a:endParaRPr lang="es-CO"/>
          </a:p>
        </p:txBody>
      </p:sp>
      <p:sp>
        <p:nvSpPr>
          <p:cNvPr id="4" name="Text 1"/>
          <p:cNvSpPr/>
          <p:nvPr/>
        </p:nvSpPr>
        <p:spPr>
          <a:xfrm>
            <a:off x="837724" y="953095"/>
            <a:ext cx="3203377" cy="400407"/>
          </a:xfrm>
          <a:prstGeom prst="rect">
            <a:avLst/>
          </a:prstGeom>
          <a:noFill/>
          <a:ln/>
        </p:spPr>
        <p:txBody>
          <a:bodyPr wrap="none" lIns="0" tIns="0" rIns="0" bIns="0" rtlCol="0" anchor="t"/>
          <a:lstStyle/>
          <a:p>
            <a:pPr marL="0" indent="0" algn="l">
              <a:lnSpc>
                <a:spcPts val="3150"/>
              </a:lnSpc>
              <a:buNone/>
            </a:pPr>
            <a:r>
              <a:rPr lang="en-US" sz="2500" dirty="0">
                <a:solidFill>
                  <a:srgbClr val="FFD9BE"/>
                </a:solidFill>
                <a:latin typeface="Quattrocento" pitchFamily="34" charset="0"/>
                <a:ea typeface="Quattrocento" pitchFamily="34" charset="-122"/>
                <a:cs typeface="Quattrocento" pitchFamily="34" charset="-120"/>
              </a:rPr>
              <a:t>Fases del ADM</a:t>
            </a:r>
            <a:endParaRPr lang="en-US" sz="2500" dirty="0"/>
          </a:p>
        </p:txBody>
      </p:sp>
      <p:sp>
        <p:nvSpPr>
          <p:cNvPr id="5" name="Shape 2"/>
          <p:cNvSpPr/>
          <p:nvPr/>
        </p:nvSpPr>
        <p:spPr>
          <a:xfrm>
            <a:off x="837724" y="1557695"/>
            <a:ext cx="12954952" cy="5718810"/>
          </a:xfrm>
          <a:prstGeom prst="roundRect">
            <a:avLst>
              <a:gd name="adj" fmla="val 357"/>
            </a:avLst>
          </a:prstGeom>
          <a:noFill/>
          <a:ln w="7620">
            <a:solidFill>
              <a:srgbClr val="FFFFFF">
                <a:alpha val="24000"/>
              </a:srgbClr>
            </a:solidFill>
            <a:prstDash val="solid"/>
          </a:ln>
        </p:spPr>
        <p:txBody>
          <a:bodyPr/>
          <a:lstStyle/>
          <a:p>
            <a:endParaRPr lang="es-CO"/>
          </a:p>
        </p:txBody>
      </p:sp>
      <p:sp>
        <p:nvSpPr>
          <p:cNvPr id="6" name="Shape 3"/>
          <p:cNvSpPr/>
          <p:nvPr/>
        </p:nvSpPr>
        <p:spPr>
          <a:xfrm>
            <a:off x="845344" y="1565315"/>
            <a:ext cx="12939713" cy="396240"/>
          </a:xfrm>
          <a:prstGeom prst="rect">
            <a:avLst/>
          </a:prstGeom>
          <a:solidFill>
            <a:srgbClr val="FFFFFF">
              <a:alpha val="4000"/>
            </a:srgbClr>
          </a:solidFill>
          <a:ln/>
        </p:spPr>
        <p:txBody>
          <a:bodyPr/>
          <a:lstStyle/>
          <a:p>
            <a:endParaRPr lang="es-CO"/>
          </a:p>
        </p:txBody>
      </p:sp>
      <p:sp>
        <p:nvSpPr>
          <p:cNvPr id="7" name="Text 4"/>
          <p:cNvSpPr/>
          <p:nvPr/>
        </p:nvSpPr>
        <p:spPr>
          <a:xfrm>
            <a:off x="981670" y="1654612"/>
            <a:ext cx="2702719"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Fase del ADM</a:t>
            </a:r>
            <a:endParaRPr lang="en-US" sz="1050" dirty="0"/>
          </a:p>
        </p:txBody>
      </p:sp>
      <p:sp>
        <p:nvSpPr>
          <p:cNvPr id="8" name="Text 5"/>
          <p:cNvSpPr/>
          <p:nvPr/>
        </p:nvSpPr>
        <p:spPr>
          <a:xfrm>
            <a:off x="3964186" y="1654612"/>
            <a:ext cx="3485555"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Fundamento de Seguridad / Propósito</a:t>
            </a:r>
            <a:endParaRPr lang="en-US" sz="1050" dirty="0"/>
          </a:p>
        </p:txBody>
      </p:sp>
      <p:sp>
        <p:nvSpPr>
          <p:cNvPr id="9" name="Text 6"/>
          <p:cNvSpPr/>
          <p:nvPr/>
        </p:nvSpPr>
        <p:spPr>
          <a:xfrm>
            <a:off x="7729538" y="1654612"/>
            <a:ext cx="5919430"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Actividades Clave para la Coherencia y Adaptabilidad</a:t>
            </a:r>
            <a:endParaRPr lang="en-US" sz="1050" dirty="0"/>
          </a:p>
        </p:txBody>
      </p:sp>
      <p:sp>
        <p:nvSpPr>
          <p:cNvPr id="10" name="Shape 7"/>
          <p:cNvSpPr/>
          <p:nvPr/>
        </p:nvSpPr>
        <p:spPr>
          <a:xfrm>
            <a:off x="845344" y="1961555"/>
            <a:ext cx="12939713" cy="613886"/>
          </a:xfrm>
          <a:prstGeom prst="rect">
            <a:avLst/>
          </a:prstGeom>
          <a:solidFill>
            <a:srgbClr val="000000">
              <a:alpha val="4000"/>
            </a:srgbClr>
          </a:solidFill>
          <a:ln/>
        </p:spPr>
        <p:txBody>
          <a:bodyPr/>
          <a:lstStyle/>
          <a:p>
            <a:endParaRPr lang="es-CO"/>
          </a:p>
        </p:txBody>
      </p:sp>
      <p:sp>
        <p:nvSpPr>
          <p:cNvPr id="11" name="Text 8"/>
          <p:cNvSpPr/>
          <p:nvPr/>
        </p:nvSpPr>
        <p:spPr>
          <a:xfrm>
            <a:off x="981670" y="2050852"/>
            <a:ext cx="2702719"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Preliminar</a:t>
            </a:r>
            <a:endParaRPr lang="en-US" sz="1050" dirty="0"/>
          </a:p>
        </p:txBody>
      </p:sp>
      <p:sp>
        <p:nvSpPr>
          <p:cNvPr id="12" name="Text 9"/>
          <p:cNvSpPr/>
          <p:nvPr/>
        </p:nvSpPr>
        <p:spPr>
          <a:xfrm>
            <a:off x="3964186" y="2050852"/>
            <a:ext cx="3485555"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Capacidad y Gobernanza:</a:t>
            </a:r>
            <a:r>
              <a:rPr lang="en-US" sz="1050" dirty="0">
                <a:solidFill>
                  <a:srgbClr val="F9EEE7"/>
                </a:solidFill>
                <a:latin typeface="Quattrocento" pitchFamily="34" charset="0"/>
                <a:ea typeface="Quattrocento" pitchFamily="34" charset="-122"/>
                <a:cs typeface="Quattrocento" pitchFamily="34" charset="-120"/>
              </a:rPr>
              <a:t> Integrar seguridad desde el inicio del marco arquitectónico.</a:t>
            </a:r>
            <a:endParaRPr lang="en-US" sz="1050" dirty="0"/>
          </a:p>
        </p:txBody>
      </p:sp>
      <p:sp>
        <p:nvSpPr>
          <p:cNvPr id="13" name="Text 10"/>
          <p:cNvSpPr/>
          <p:nvPr/>
        </p:nvSpPr>
        <p:spPr>
          <a:xfrm>
            <a:off x="7729538" y="2050852"/>
            <a:ext cx="5919430"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Preliminar:</a:t>
            </a:r>
            <a:r>
              <a:rPr lang="en-US" sz="1050" dirty="0">
                <a:solidFill>
                  <a:srgbClr val="F9EEE7"/>
                </a:solidFill>
                <a:latin typeface="Quattrocento" pitchFamily="34" charset="0"/>
                <a:ea typeface="Quattrocento" pitchFamily="34" charset="-122"/>
                <a:cs typeface="Quattrocento" pitchFamily="34" charset="-120"/>
              </a:rPr>
              <a:t> Definir alcance, sistemas impactados y requisitos normativos; adaptar procesos y controles de seguridad.</a:t>
            </a:r>
            <a:endParaRPr lang="en-US" sz="1050" dirty="0"/>
          </a:p>
        </p:txBody>
      </p:sp>
      <p:sp>
        <p:nvSpPr>
          <p:cNvPr id="14" name="Shape 11"/>
          <p:cNvSpPr/>
          <p:nvPr/>
        </p:nvSpPr>
        <p:spPr>
          <a:xfrm>
            <a:off x="845344" y="2575441"/>
            <a:ext cx="12939713" cy="613886"/>
          </a:xfrm>
          <a:prstGeom prst="rect">
            <a:avLst/>
          </a:prstGeom>
          <a:solidFill>
            <a:srgbClr val="FFFFFF">
              <a:alpha val="4000"/>
            </a:srgbClr>
          </a:solidFill>
          <a:ln/>
        </p:spPr>
        <p:txBody>
          <a:bodyPr/>
          <a:lstStyle/>
          <a:p>
            <a:endParaRPr lang="es-CO"/>
          </a:p>
        </p:txBody>
      </p:sp>
      <p:sp>
        <p:nvSpPr>
          <p:cNvPr id="15" name="Text 12"/>
          <p:cNvSpPr/>
          <p:nvPr/>
        </p:nvSpPr>
        <p:spPr>
          <a:xfrm>
            <a:off x="981670" y="2664738"/>
            <a:ext cx="2702719"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A: Visión de la Arquitectura</a:t>
            </a:r>
            <a:endParaRPr lang="en-US" sz="1050" dirty="0"/>
          </a:p>
        </p:txBody>
      </p:sp>
      <p:sp>
        <p:nvSpPr>
          <p:cNvPr id="16" name="Text 13"/>
          <p:cNvSpPr/>
          <p:nvPr/>
        </p:nvSpPr>
        <p:spPr>
          <a:xfrm>
            <a:off x="3964186" y="2664738"/>
            <a:ext cx="3485555"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Visión:</a:t>
            </a:r>
            <a:r>
              <a:rPr lang="en-US" sz="1050" dirty="0">
                <a:solidFill>
                  <a:srgbClr val="F9EEE7"/>
                </a:solidFill>
                <a:latin typeface="Quattrocento" pitchFamily="34" charset="0"/>
                <a:ea typeface="Quattrocento" pitchFamily="34" charset="-122"/>
                <a:cs typeface="Quattrocento" pitchFamily="34" charset="-120"/>
              </a:rPr>
              <a:t> Obtener respaldo directivo y alinear negocio con políticas de seguridad.</a:t>
            </a:r>
            <a:endParaRPr lang="en-US" sz="1050" dirty="0"/>
          </a:p>
        </p:txBody>
      </p:sp>
      <p:sp>
        <p:nvSpPr>
          <p:cNvPr id="17" name="Text 14"/>
          <p:cNvSpPr/>
          <p:nvPr/>
        </p:nvSpPr>
        <p:spPr>
          <a:xfrm>
            <a:off x="7729538" y="2664738"/>
            <a:ext cx="5919430"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Visión:</a:t>
            </a:r>
            <a:r>
              <a:rPr lang="en-US" sz="1050" dirty="0">
                <a:solidFill>
                  <a:srgbClr val="F9EEE7"/>
                </a:solidFill>
                <a:latin typeface="Quattrocento" pitchFamily="34" charset="0"/>
                <a:ea typeface="Quattrocento" pitchFamily="34" charset="-122"/>
                <a:cs typeface="Quattrocento" pitchFamily="34" charset="-120"/>
              </a:rPr>
              <a:t> Crear visión de arquitectura, incluir planes de continuidad y definir criticidad de sistemas.</a:t>
            </a:r>
            <a:endParaRPr lang="en-US" sz="1050" dirty="0"/>
          </a:p>
        </p:txBody>
      </p:sp>
      <p:sp>
        <p:nvSpPr>
          <p:cNvPr id="18" name="Shape 15"/>
          <p:cNvSpPr/>
          <p:nvPr/>
        </p:nvSpPr>
        <p:spPr>
          <a:xfrm>
            <a:off x="845344" y="3189327"/>
            <a:ext cx="12939713" cy="396240"/>
          </a:xfrm>
          <a:prstGeom prst="rect">
            <a:avLst/>
          </a:prstGeom>
          <a:solidFill>
            <a:srgbClr val="000000">
              <a:alpha val="4000"/>
            </a:srgbClr>
          </a:solidFill>
          <a:ln/>
        </p:spPr>
        <p:txBody>
          <a:bodyPr/>
          <a:lstStyle/>
          <a:p>
            <a:endParaRPr lang="es-CO"/>
          </a:p>
        </p:txBody>
      </p:sp>
      <p:sp>
        <p:nvSpPr>
          <p:cNvPr id="19" name="Text 16"/>
          <p:cNvSpPr/>
          <p:nvPr/>
        </p:nvSpPr>
        <p:spPr>
          <a:xfrm>
            <a:off x="981670" y="3278624"/>
            <a:ext cx="2702719"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B: Arquitectura de Negocios</a:t>
            </a:r>
            <a:endParaRPr lang="en-US" sz="1050" dirty="0"/>
          </a:p>
        </p:txBody>
      </p:sp>
      <p:sp>
        <p:nvSpPr>
          <p:cNvPr id="20" name="Text 17"/>
          <p:cNvSpPr/>
          <p:nvPr/>
        </p:nvSpPr>
        <p:spPr>
          <a:xfrm>
            <a:off x="3964186" y="3278624"/>
            <a:ext cx="3485555"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Negocio:</a:t>
            </a:r>
            <a:r>
              <a:rPr lang="en-US" sz="1050" dirty="0">
                <a:solidFill>
                  <a:srgbClr val="F9EEE7"/>
                </a:solidFill>
                <a:latin typeface="Quattrocento" pitchFamily="34" charset="0"/>
                <a:ea typeface="Quattrocento" pitchFamily="34" charset="-122"/>
                <a:cs typeface="Quattrocento" pitchFamily="34" charset="-120"/>
              </a:rPr>
              <a:t> Identificar riesgos, activos y valor a proteger.</a:t>
            </a:r>
            <a:endParaRPr lang="en-US" sz="1050" dirty="0"/>
          </a:p>
        </p:txBody>
      </p:sp>
      <p:sp>
        <p:nvSpPr>
          <p:cNvPr id="21" name="Text 18"/>
          <p:cNvSpPr/>
          <p:nvPr/>
        </p:nvSpPr>
        <p:spPr>
          <a:xfrm>
            <a:off x="7729538" y="3278624"/>
            <a:ext cx="5919430"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Negocio:</a:t>
            </a:r>
            <a:r>
              <a:rPr lang="en-US" sz="1050" dirty="0">
                <a:solidFill>
                  <a:srgbClr val="F9EEE7"/>
                </a:solidFill>
                <a:latin typeface="Quattrocento" pitchFamily="34" charset="0"/>
                <a:ea typeface="Quattrocento" pitchFamily="34" charset="-122"/>
                <a:cs typeface="Quattrocento" pitchFamily="34" charset="-120"/>
              </a:rPr>
              <a:t> Identificar activos, amenazas, roles y custodios; valorar riesgos y pérdidas potenciales.</a:t>
            </a:r>
            <a:endParaRPr lang="en-US" sz="1050" dirty="0"/>
          </a:p>
        </p:txBody>
      </p:sp>
      <p:sp>
        <p:nvSpPr>
          <p:cNvPr id="22" name="Shape 19"/>
          <p:cNvSpPr/>
          <p:nvPr/>
        </p:nvSpPr>
        <p:spPr>
          <a:xfrm>
            <a:off x="845344" y="3585567"/>
            <a:ext cx="12939713" cy="613886"/>
          </a:xfrm>
          <a:prstGeom prst="rect">
            <a:avLst/>
          </a:prstGeom>
          <a:solidFill>
            <a:srgbClr val="FFFFFF">
              <a:alpha val="4000"/>
            </a:srgbClr>
          </a:solidFill>
          <a:ln/>
        </p:spPr>
        <p:txBody>
          <a:bodyPr/>
          <a:lstStyle/>
          <a:p>
            <a:endParaRPr lang="es-CO"/>
          </a:p>
        </p:txBody>
      </p:sp>
      <p:sp>
        <p:nvSpPr>
          <p:cNvPr id="23" name="Text 20"/>
          <p:cNvSpPr/>
          <p:nvPr/>
        </p:nvSpPr>
        <p:spPr>
          <a:xfrm>
            <a:off x="981670" y="3674864"/>
            <a:ext cx="2702719"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C: Arquitecturas de Sistemas de Información (Datos y Aplicaciones)</a:t>
            </a:r>
            <a:endParaRPr lang="en-US" sz="1050" dirty="0"/>
          </a:p>
        </p:txBody>
      </p:sp>
      <p:sp>
        <p:nvSpPr>
          <p:cNvPr id="24" name="Text 21"/>
          <p:cNvSpPr/>
          <p:nvPr/>
        </p:nvSpPr>
        <p:spPr>
          <a:xfrm>
            <a:off x="3964186" y="3674864"/>
            <a:ext cx="3485555"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Datos y Aplicaciones:</a:t>
            </a:r>
            <a:r>
              <a:rPr lang="en-US" sz="1050" dirty="0">
                <a:solidFill>
                  <a:srgbClr val="F9EEE7"/>
                </a:solidFill>
                <a:latin typeface="Quattrocento" pitchFamily="34" charset="0"/>
                <a:ea typeface="Quattrocento" pitchFamily="34" charset="-122"/>
                <a:cs typeface="Quattrocento" pitchFamily="34" charset="-120"/>
              </a:rPr>
              <a:t> Diseñar seguridad desde el origen en información y componentes.</a:t>
            </a:r>
            <a:endParaRPr lang="en-US" sz="1050" dirty="0"/>
          </a:p>
        </p:txBody>
      </p:sp>
      <p:sp>
        <p:nvSpPr>
          <p:cNvPr id="25" name="Text 22"/>
          <p:cNvSpPr/>
          <p:nvPr/>
        </p:nvSpPr>
        <p:spPr>
          <a:xfrm>
            <a:off x="7729538" y="3674864"/>
            <a:ext cx="5919430"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Datos y Aplicaciones:</a:t>
            </a:r>
            <a:r>
              <a:rPr lang="en-US" sz="1050" dirty="0">
                <a:solidFill>
                  <a:srgbClr val="F9EEE7"/>
                </a:solidFill>
                <a:latin typeface="Quattrocento" pitchFamily="34" charset="0"/>
                <a:ea typeface="Quattrocento" pitchFamily="34" charset="-122"/>
                <a:cs typeface="Quattrocento" pitchFamily="34" charset="-120"/>
              </a:rPr>
              <a:t> Clasificar información, diseñar accesos seguros, diagramar seguridad de datos y definir fallos seguros.</a:t>
            </a:r>
            <a:endParaRPr lang="en-US" sz="1050" dirty="0"/>
          </a:p>
        </p:txBody>
      </p:sp>
      <p:sp>
        <p:nvSpPr>
          <p:cNvPr id="26" name="Shape 23"/>
          <p:cNvSpPr/>
          <p:nvPr/>
        </p:nvSpPr>
        <p:spPr>
          <a:xfrm>
            <a:off x="845344" y="4199453"/>
            <a:ext cx="12939713" cy="613886"/>
          </a:xfrm>
          <a:prstGeom prst="rect">
            <a:avLst/>
          </a:prstGeom>
          <a:solidFill>
            <a:srgbClr val="000000">
              <a:alpha val="4000"/>
            </a:srgbClr>
          </a:solidFill>
          <a:ln/>
        </p:spPr>
        <p:txBody>
          <a:bodyPr/>
          <a:lstStyle/>
          <a:p>
            <a:endParaRPr lang="es-CO"/>
          </a:p>
        </p:txBody>
      </p:sp>
      <p:sp>
        <p:nvSpPr>
          <p:cNvPr id="27" name="Text 24"/>
          <p:cNvSpPr/>
          <p:nvPr/>
        </p:nvSpPr>
        <p:spPr>
          <a:xfrm>
            <a:off x="981670" y="4288750"/>
            <a:ext cx="2702719"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D: Arquitectura de Tecnología</a:t>
            </a:r>
            <a:endParaRPr lang="en-US" sz="1050" dirty="0"/>
          </a:p>
        </p:txBody>
      </p:sp>
      <p:sp>
        <p:nvSpPr>
          <p:cNvPr id="28" name="Text 25"/>
          <p:cNvSpPr/>
          <p:nvPr/>
        </p:nvSpPr>
        <p:spPr>
          <a:xfrm>
            <a:off x="3964186" y="4288750"/>
            <a:ext cx="3485555"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Tecnología:</a:t>
            </a:r>
            <a:r>
              <a:rPr lang="en-US" sz="1050" dirty="0">
                <a:solidFill>
                  <a:srgbClr val="F9EEE7"/>
                </a:solidFill>
                <a:latin typeface="Quattrocento" pitchFamily="34" charset="0"/>
                <a:ea typeface="Quattrocento" pitchFamily="34" charset="-122"/>
                <a:cs typeface="Quattrocento" pitchFamily="34" charset="-120"/>
              </a:rPr>
              <a:t> Garantizar infraestructura segura y disponible.</a:t>
            </a:r>
            <a:endParaRPr lang="en-US" sz="1050" dirty="0"/>
          </a:p>
        </p:txBody>
      </p:sp>
      <p:sp>
        <p:nvSpPr>
          <p:cNvPr id="29" name="Text 26"/>
          <p:cNvSpPr/>
          <p:nvPr/>
        </p:nvSpPr>
        <p:spPr>
          <a:xfrm>
            <a:off x="7729538" y="4288750"/>
            <a:ext cx="5919430"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Tecnología:</a:t>
            </a:r>
            <a:r>
              <a:rPr lang="en-US" sz="1050" dirty="0">
                <a:solidFill>
                  <a:srgbClr val="F9EEE7"/>
                </a:solidFill>
                <a:latin typeface="Quattrocento" pitchFamily="34" charset="0"/>
                <a:ea typeface="Quattrocento" pitchFamily="34" charset="-122"/>
                <a:cs typeface="Quattrocento" pitchFamily="34" charset="-120"/>
              </a:rPr>
              <a:t> Medir eficacia de seguridad, regular consumo de recursos y aplicar mitigaciones (autenticación, autorización, cifrado).</a:t>
            </a:r>
            <a:endParaRPr lang="en-US" sz="1050" dirty="0"/>
          </a:p>
        </p:txBody>
      </p:sp>
      <p:sp>
        <p:nvSpPr>
          <p:cNvPr id="30" name="Shape 27"/>
          <p:cNvSpPr/>
          <p:nvPr/>
        </p:nvSpPr>
        <p:spPr>
          <a:xfrm>
            <a:off x="845344" y="4813340"/>
            <a:ext cx="12939713" cy="613886"/>
          </a:xfrm>
          <a:prstGeom prst="rect">
            <a:avLst/>
          </a:prstGeom>
          <a:solidFill>
            <a:srgbClr val="FFFFFF">
              <a:alpha val="4000"/>
            </a:srgbClr>
          </a:solidFill>
          <a:ln/>
        </p:spPr>
        <p:txBody>
          <a:bodyPr/>
          <a:lstStyle/>
          <a:p>
            <a:endParaRPr lang="es-CO"/>
          </a:p>
        </p:txBody>
      </p:sp>
      <p:sp>
        <p:nvSpPr>
          <p:cNvPr id="31" name="Text 28"/>
          <p:cNvSpPr/>
          <p:nvPr/>
        </p:nvSpPr>
        <p:spPr>
          <a:xfrm>
            <a:off x="981670" y="4902637"/>
            <a:ext cx="2702719"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E: Oportunidades y Soluciones</a:t>
            </a:r>
            <a:endParaRPr lang="en-US" sz="1050" dirty="0"/>
          </a:p>
        </p:txBody>
      </p:sp>
      <p:sp>
        <p:nvSpPr>
          <p:cNvPr id="32" name="Text 29"/>
          <p:cNvSpPr/>
          <p:nvPr/>
        </p:nvSpPr>
        <p:spPr>
          <a:xfrm>
            <a:off x="3964186" y="4902637"/>
            <a:ext cx="3485555"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Oportunidades y Soluciones:</a:t>
            </a:r>
            <a:r>
              <a:rPr lang="en-US" sz="1050" dirty="0">
                <a:solidFill>
                  <a:srgbClr val="F9EEE7"/>
                </a:solidFill>
                <a:latin typeface="Quattrocento" pitchFamily="34" charset="0"/>
                <a:ea typeface="Quattrocento" pitchFamily="34" charset="-122"/>
                <a:cs typeface="Quattrocento" pitchFamily="34" charset="-120"/>
              </a:rPr>
              <a:t> Priorizar mitigaciones y reutilizar recursos de seguridad.</a:t>
            </a:r>
            <a:endParaRPr lang="en-US" sz="1050" dirty="0"/>
          </a:p>
        </p:txBody>
      </p:sp>
      <p:sp>
        <p:nvSpPr>
          <p:cNvPr id="33" name="Text 30"/>
          <p:cNvSpPr/>
          <p:nvPr/>
        </p:nvSpPr>
        <p:spPr>
          <a:xfrm>
            <a:off x="7729538" y="4902637"/>
            <a:ext cx="5919430"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Oportunidades y Soluciones:</a:t>
            </a:r>
            <a:r>
              <a:rPr lang="en-US" sz="1050" dirty="0">
                <a:solidFill>
                  <a:srgbClr val="F9EEE7"/>
                </a:solidFill>
                <a:latin typeface="Quattrocento" pitchFamily="34" charset="0"/>
                <a:ea typeface="Quattrocento" pitchFamily="34" charset="-122"/>
                <a:cs typeface="Quattrocento" pitchFamily="34" charset="-120"/>
              </a:rPr>
              <a:t> Consolidar brechas de seguridad, reutilizar soluciones y definir estrategia de migración inicial.</a:t>
            </a:r>
            <a:endParaRPr lang="en-US" sz="1050" dirty="0"/>
          </a:p>
        </p:txBody>
      </p:sp>
      <p:sp>
        <p:nvSpPr>
          <p:cNvPr id="34" name="Shape 31"/>
          <p:cNvSpPr/>
          <p:nvPr/>
        </p:nvSpPr>
        <p:spPr>
          <a:xfrm>
            <a:off x="845344" y="5427226"/>
            <a:ext cx="12939713" cy="613886"/>
          </a:xfrm>
          <a:prstGeom prst="rect">
            <a:avLst/>
          </a:prstGeom>
          <a:solidFill>
            <a:srgbClr val="000000">
              <a:alpha val="4000"/>
            </a:srgbClr>
          </a:solidFill>
          <a:ln/>
        </p:spPr>
        <p:txBody>
          <a:bodyPr/>
          <a:lstStyle/>
          <a:p>
            <a:endParaRPr lang="es-CO"/>
          </a:p>
        </p:txBody>
      </p:sp>
      <p:sp>
        <p:nvSpPr>
          <p:cNvPr id="35" name="Text 32"/>
          <p:cNvSpPr/>
          <p:nvPr/>
        </p:nvSpPr>
        <p:spPr>
          <a:xfrm>
            <a:off x="981670" y="5516523"/>
            <a:ext cx="2702719"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F: Planificación de la Migración</a:t>
            </a:r>
            <a:endParaRPr lang="en-US" sz="1050" dirty="0"/>
          </a:p>
        </p:txBody>
      </p:sp>
      <p:sp>
        <p:nvSpPr>
          <p:cNvPr id="36" name="Text 33"/>
          <p:cNvSpPr/>
          <p:nvPr/>
        </p:nvSpPr>
        <p:spPr>
          <a:xfrm>
            <a:off x="3964186" y="5516523"/>
            <a:ext cx="3485555"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Migración:</a:t>
            </a:r>
            <a:r>
              <a:rPr lang="en-US" sz="1050" dirty="0">
                <a:solidFill>
                  <a:srgbClr val="F9EEE7"/>
                </a:solidFill>
                <a:latin typeface="Quattrocento" pitchFamily="34" charset="0"/>
                <a:ea typeface="Quattrocento" pitchFamily="34" charset="-122"/>
                <a:cs typeface="Quattrocento" pitchFamily="34" charset="-120"/>
              </a:rPr>
              <a:t> Justificar costos de seguridad por el valor que aporta.</a:t>
            </a:r>
            <a:endParaRPr lang="en-US" sz="1050" dirty="0"/>
          </a:p>
        </p:txBody>
      </p:sp>
      <p:sp>
        <p:nvSpPr>
          <p:cNvPr id="37" name="Text 34"/>
          <p:cNvSpPr/>
          <p:nvPr/>
        </p:nvSpPr>
        <p:spPr>
          <a:xfrm>
            <a:off x="7729538" y="5516523"/>
            <a:ext cx="5919430"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Migración:</a:t>
            </a:r>
            <a:r>
              <a:rPr lang="en-US" sz="1050" dirty="0">
                <a:solidFill>
                  <a:srgbClr val="F9EEE7"/>
                </a:solidFill>
                <a:latin typeface="Quattrocento" pitchFamily="34" charset="0"/>
                <a:ea typeface="Quattrocento" pitchFamily="34" charset="-122"/>
                <a:cs typeface="Quattrocento" pitchFamily="34" charset="-120"/>
              </a:rPr>
              <a:t> Valorar paquetes de trabajo, finalizar plan de implementación y definir parámetros de despliegue seguro.</a:t>
            </a:r>
            <a:endParaRPr lang="en-US" sz="1050" dirty="0"/>
          </a:p>
        </p:txBody>
      </p:sp>
      <p:sp>
        <p:nvSpPr>
          <p:cNvPr id="38" name="Shape 35"/>
          <p:cNvSpPr/>
          <p:nvPr/>
        </p:nvSpPr>
        <p:spPr>
          <a:xfrm>
            <a:off x="845344" y="6041112"/>
            <a:ext cx="12939713" cy="613886"/>
          </a:xfrm>
          <a:prstGeom prst="rect">
            <a:avLst/>
          </a:prstGeom>
          <a:solidFill>
            <a:srgbClr val="FFFFFF">
              <a:alpha val="4000"/>
            </a:srgbClr>
          </a:solidFill>
          <a:ln/>
        </p:spPr>
        <p:txBody>
          <a:bodyPr/>
          <a:lstStyle/>
          <a:p>
            <a:endParaRPr lang="es-CO"/>
          </a:p>
        </p:txBody>
      </p:sp>
      <p:sp>
        <p:nvSpPr>
          <p:cNvPr id="39" name="Text 36"/>
          <p:cNvSpPr/>
          <p:nvPr/>
        </p:nvSpPr>
        <p:spPr>
          <a:xfrm>
            <a:off x="981670" y="6130409"/>
            <a:ext cx="2702719"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G: Gobernanza de la Implementación</a:t>
            </a:r>
            <a:endParaRPr lang="en-US" sz="1050" dirty="0"/>
          </a:p>
        </p:txBody>
      </p:sp>
      <p:sp>
        <p:nvSpPr>
          <p:cNvPr id="40" name="Text 37"/>
          <p:cNvSpPr/>
          <p:nvPr/>
        </p:nvSpPr>
        <p:spPr>
          <a:xfrm>
            <a:off x="3964186" y="6130409"/>
            <a:ext cx="3485555"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Gobernanza:</a:t>
            </a:r>
            <a:r>
              <a:rPr lang="en-US" sz="1050" dirty="0">
                <a:solidFill>
                  <a:srgbClr val="F9EEE7"/>
                </a:solidFill>
                <a:latin typeface="Quattrocento" pitchFamily="34" charset="0"/>
                <a:ea typeface="Quattrocento" pitchFamily="34" charset="-122"/>
                <a:cs typeface="Quattrocento" pitchFamily="34" charset="-120"/>
              </a:rPr>
              <a:t> Verificar cumplimiento y mitigar riesgos residuales.</a:t>
            </a:r>
            <a:endParaRPr lang="en-US" sz="1050" dirty="0"/>
          </a:p>
        </p:txBody>
      </p:sp>
      <p:sp>
        <p:nvSpPr>
          <p:cNvPr id="41" name="Text 38"/>
          <p:cNvSpPr/>
          <p:nvPr/>
        </p:nvSpPr>
        <p:spPr>
          <a:xfrm>
            <a:off x="7729538" y="6130409"/>
            <a:ext cx="5919430"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Gobernanza:</a:t>
            </a:r>
            <a:r>
              <a:rPr lang="en-US" sz="1050" dirty="0">
                <a:solidFill>
                  <a:srgbClr val="F9EEE7"/>
                </a:solidFill>
                <a:latin typeface="Quattrocento" pitchFamily="34" charset="0"/>
                <a:ea typeface="Quattrocento" pitchFamily="34" charset="-122"/>
                <a:cs typeface="Quattrocento" pitchFamily="34" charset="-120"/>
              </a:rPr>
              <a:t> Revisar cumplimiento de seguridad en proyectos, usar checklists y monitorear riesgos residuales.</a:t>
            </a:r>
            <a:endParaRPr lang="en-US" sz="1050" dirty="0"/>
          </a:p>
        </p:txBody>
      </p:sp>
      <p:sp>
        <p:nvSpPr>
          <p:cNvPr id="42" name="Shape 39"/>
          <p:cNvSpPr/>
          <p:nvPr/>
        </p:nvSpPr>
        <p:spPr>
          <a:xfrm>
            <a:off x="845344" y="6654998"/>
            <a:ext cx="12939713" cy="613886"/>
          </a:xfrm>
          <a:prstGeom prst="rect">
            <a:avLst/>
          </a:prstGeom>
          <a:solidFill>
            <a:srgbClr val="000000">
              <a:alpha val="4000"/>
            </a:srgbClr>
          </a:solidFill>
          <a:ln/>
        </p:spPr>
        <p:txBody>
          <a:bodyPr/>
          <a:lstStyle/>
          <a:p>
            <a:endParaRPr lang="es-CO"/>
          </a:p>
        </p:txBody>
      </p:sp>
      <p:sp>
        <p:nvSpPr>
          <p:cNvPr id="43" name="Text 40"/>
          <p:cNvSpPr/>
          <p:nvPr/>
        </p:nvSpPr>
        <p:spPr>
          <a:xfrm>
            <a:off x="981670" y="6744295"/>
            <a:ext cx="2702719" cy="217646"/>
          </a:xfrm>
          <a:prstGeom prst="rect">
            <a:avLst/>
          </a:prstGeom>
          <a:noFill/>
          <a:ln/>
        </p:spPr>
        <p:txBody>
          <a:bodyPr wrap="non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H: Gestión del Cambio de la Arquitectura</a:t>
            </a:r>
            <a:endParaRPr lang="en-US" sz="1050" dirty="0"/>
          </a:p>
        </p:txBody>
      </p:sp>
      <p:sp>
        <p:nvSpPr>
          <p:cNvPr id="44" name="Text 41"/>
          <p:cNvSpPr/>
          <p:nvPr/>
        </p:nvSpPr>
        <p:spPr>
          <a:xfrm>
            <a:off x="3964186" y="6744295"/>
            <a:ext cx="3485555"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Gestión del Cambio:</a:t>
            </a:r>
            <a:r>
              <a:rPr lang="en-US" sz="1050" dirty="0">
                <a:solidFill>
                  <a:srgbClr val="F9EEE7"/>
                </a:solidFill>
                <a:latin typeface="Quattrocento" pitchFamily="34" charset="0"/>
                <a:ea typeface="Quattrocento" pitchFamily="34" charset="-122"/>
                <a:cs typeface="Quattrocento" pitchFamily="34" charset="-120"/>
              </a:rPr>
              <a:t> Adaptar seguridad ante nuevas amenazas y regulaciones.</a:t>
            </a:r>
            <a:endParaRPr lang="en-US" sz="1050" dirty="0"/>
          </a:p>
        </p:txBody>
      </p:sp>
      <p:sp>
        <p:nvSpPr>
          <p:cNvPr id="45" name="Text 42"/>
          <p:cNvSpPr/>
          <p:nvPr/>
        </p:nvSpPr>
        <p:spPr>
          <a:xfrm>
            <a:off x="7729538" y="6744295"/>
            <a:ext cx="5919430" cy="435293"/>
          </a:xfrm>
          <a:prstGeom prst="rect">
            <a:avLst/>
          </a:prstGeom>
          <a:noFill/>
          <a:ln/>
        </p:spPr>
        <p:txBody>
          <a:bodyPr wrap="square" lIns="0" tIns="0" rIns="0" bIns="0" rtlCol="0" anchor="t"/>
          <a:lstStyle/>
          <a:p>
            <a:pPr marL="0" indent="0" algn="l">
              <a:lnSpc>
                <a:spcPts val="1700"/>
              </a:lnSpc>
              <a:buNone/>
            </a:pPr>
            <a:r>
              <a:rPr lang="en-US" sz="1050" b="1" dirty="0">
                <a:solidFill>
                  <a:srgbClr val="F9EEE7"/>
                </a:solidFill>
                <a:latin typeface="Quattrocento" pitchFamily="34" charset="0"/>
                <a:ea typeface="Quattrocento" pitchFamily="34" charset="-122"/>
                <a:cs typeface="Quattrocento" pitchFamily="34" charset="-120"/>
              </a:rPr>
              <a:t>Gestión del Cambio:</a:t>
            </a:r>
            <a:r>
              <a:rPr lang="en-US" sz="1050" dirty="0">
                <a:solidFill>
                  <a:srgbClr val="F9EEE7"/>
                </a:solidFill>
                <a:latin typeface="Quattrocento" pitchFamily="34" charset="0"/>
                <a:ea typeface="Quattrocento" pitchFamily="34" charset="-122"/>
                <a:cs typeface="Quattrocento" pitchFamily="34" charset="-120"/>
              </a:rPr>
              <a:t> Incluir nuevos requisitos regulatorios, documentar lecciones aprendidas y gestionar riesgos en ciclos futuros.</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85574"/>
            <a:ext cx="3942636" cy="492681"/>
          </a:xfrm>
          <a:prstGeom prst="rect">
            <a:avLst/>
          </a:prstGeom>
          <a:noFill/>
          <a:ln/>
        </p:spPr>
        <p:txBody>
          <a:bodyPr wrap="none" lIns="0" tIns="0" rIns="0" bIns="0" rtlCol="0" anchor="t"/>
          <a:lstStyle/>
          <a:p>
            <a:pPr marL="0" indent="0" algn="l">
              <a:lnSpc>
                <a:spcPts val="3850"/>
              </a:lnSpc>
              <a:buNone/>
            </a:pPr>
            <a:r>
              <a:rPr lang="en-US" sz="3100" dirty="0">
                <a:solidFill>
                  <a:srgbClr val="FFD9BE"/>
                </a:solidFill>
                <a:latin typeface="Quattrocento" pitchFamily="34" charset="0"/>
                <a:ea typeface="Quattrocento" pitchFamily="34" charset="-122"/>
                <a:cs typeface="Quattrocento" pitchFamily="34" charset="-120"/>
              </a:rPr>
              <a:t>Adaptación del ADM</a:t>
            </a:r>
            <a:endParaRPr lang="en-US" sz="3100" dirty="0"/>
          </a:p>
        </p:txBody>
      </p:sp>
      <p:sp>
        <p:nvSpPr>
          <p:cNvPr id="4" name="Text 1"/>
          <p:cNvSpPr/>
          <p:nvPr/>
        </p:nvSpPr>
        <p:spPr>
          <a:xfrm>
            <a:off x="837724" y="1529596"/>
            <a:ext cx="7468553" cy="1608058"/>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El ADM es un método genérico para el desarrollo de arquitectura, diseñado para abordar la mayoría de los requisitos del sistema y de la organización. Sin embargo, a menudo será necesario modificarlo o ampliarlo para adaptarlo a necesidades específicas. Una de las tareas previas a la aplicación del ADM es revisar sus componentes para comprobar su aplicabilidad y adaptarlos a las circunstancias de cada empresa. Esta actividad puede generar un ADM específico para cada empresa.</a:t>
            </a:r>
            <a:endParaRPr lang="en-US" sz="1300" dirty="0"/>
          </a:p>
        </p:txBody>
      </p:sp>
      <p:sp>
        <p:nvSpPr>
          <p:cNvPr id="5" name="Text 2"/>
          <p:cNvSpPr/>
          <p:nvPr/>
        </p:nvSpPr>
        <p:spPr>
          <a:xfrm>
            <a:off x="837724" y="3388995"/>
            <a:ext cx="7468553" cy="788432"/>
          </a:xfrm>
          <a:prstGeom prst="rect">
            <a:avLst/>
          </a:prstGeom>
          <a:noFill/>
          <a:ln/>
        </p:spPr>
        <p:txBody>
          <a:bodyPr wrap="square" lIns="0" tIns="0" rIns="0" bIns="0" rtlCol="0" anchor="t"/>
          <a:lstStyle/>
          <a:p>
            <a:pPr marL="0" indent="0" algn="l">
              <a:lnSpc>
                <a:spcPts val="3100"/>
              </a:lnSpc>
              <a:buNone/>
            </a:pPr>
            <a:r>
              <a:rPr lang="en-US" sz="2450" dirty="0">
                <a:solidFill>
                  <a:srgbClr val="EF9C82"/>
                </a:solidFill>
                <a:latin typeface="Quattrocento" pitchFamily="34" charset="0"/>
                <a:ea typeface="Quattrocento" pitchFamily="34" charset="-122"/>
                <a:cs typeface="Quattrocento" pitchFamily="34" charset="-120"/>
              </a:rPr>
              <a:t>Otras posibles razones para querer adaptar el ADM incluyen:</a:t>
            </a:r>
            <a:endParaRPr lang="en-US" sz="2450" dirty="0"/>
          </a:p>
        </p:txBody>
      </p:sp>
      <p:pic>
        <p:nvPicPr>
          <p:cNvPr id="6" name="Image 1" descr="preencoded.png"/>
          <p:cNvPicPr>
            <a:picLocks noChangeAspect="1"/>
          </p:cNvPicPr>
          <p:nvPr/>
        </p:nvPicPr>
        <p:blipFill>
          <a:blip r:embed="rId4"/>
          <a:stretch>
            <a:fillRect/>
          </a:stretch>
        </p:blipFill>
        <p:spPr>
          <a:xfrm>
            <a:off x="900470" y="4405670"/>
            <a:ext cx="251341" cy="314087"/>
          </a:xfrm>
          <a:prstGeom prst="rect">
            <a:avLst/>
          </a:prstGeom>
        </p:spPr>
      </p:pic>
      <p:sp>
        <p:nvSpPr>
          <p:cNvPr id="7" name="Text 3"/>
          <p:cNvSpPr/>
          <p:nvPr/>
        </p:nvSpPr>
        <p:spPr>
          <a:xfrm>
            <a:off x="1382197" y="4428768"/>
            <a:ext cx="3085028" cy="804029"/>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El ADM es uno de los muchos procesos corporativos que conforman el modelo de gobierno corporativo</a:t>
            </a:r>
            <a:endParaRPr lang="en-US" sz="1300" dirty="0"/>
          </a:p>
        </p:txBody>
      </p:sp>
      <p:pic>
        <p:nvPicPr>
          <p:cNvPr id="8" name="Image 2" descr="preencoded.png"/>
          <p:cNvPicPr>
            <a:picLocks noChangeAspect="1"/>
          </p:cNvPicPr>
          <p:nvPr/>
        </p:nvPicPr>
        <p:blipFill>
          <a:blip r:embed="rId4"/>
          <a:stretch>
            <a:fillRect/>
          </a:stretch>
        </p:blipFill>
        <p:spPr>
          <a:xfrm>
            <a:off x="4739402" y="4405670"/>
            <a:ext cx="251341" cy="314087"/>
          </a:xfrm>
          <a:prstGeom prst="rect">
            <a:avLst/>
          </a:prstGeom>
        </p:spPr>
      </p:pic>
      <p:sp>
        <p:nvSpPr>
          <p:cNvPr id="9" name="Text 4"/>
          <p:cNvSpPr/>
          <p:nvPr/>
        </p:nvSpPr>
        <p:spPr>
          <a:xfrm>
            <a:off x="5221129" y="4428768"/>
            <a:ext cx="3085147" cy="1876068"/>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Es complementario y apoya otros procesos de gestión de programas estándar, como los de autorización, gestión de riesgos, planificación y presupuestación empresarial, planificación del desarrollo, desarrollo de sistemas y adquisiciones.</a:t>
            </a:r>
            <a:endParaRPr lang="en-US" sz="1300" dirty="0"/>
          </a:p>
        </p:txBody>
      </p:sp>
      <p:pic>
        <p:nvPicPr>
          <p:cNvPr id="10" name="Image 3" descr="preencoded.png"/>
          <p:cNvPicPr>
            <a:picLocks noChangeAspect="1"/>
          </p:cNvPicPr>
          <p:nvPr/>
        </p:nvPicPr>
        <p:blipFill>
          <a:blip r:embed="rId4"/>
          <a:stretch>
            <a:fillRect/>
          </a:stretch>
        </p:blipFill>
        <p:spPr>
          <a:xfrm>
            <a:off x="900470" y="6616779"/>
            <a:ext cx="251341" cy="314087"/>
          </a:xfrm>
          <a:prstGeom prst="rect">
            <a:avLst/>
          </a:prstGeom>
        </p:spPr>
      </p:pic>
      <p:sp>
        <p:nvSpPr>
          <p:cNvPr id="11" name="Text 5"/>
          <p:cNvSpPr/>
          <p:nvPr/>
        </p:nvSpPr>
        <p:spPr>
          <a:xfrm>
            <a:off x="1382197" y="6639877"/>
            <a:ext cx="6924080" cy="804029"/>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El ADM está siendo obligatorio para el uso de un contratista principal o líder en una situación de subcontratación y debe ser adaptado para lograr un compromiso adecuado entre las prácticas existentes del contratista y los requisitos de la empresa contratante.</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TotalTime>
  <Words>2726</Words>
  <Application>Microsoft Office PowerPoint</Application>
  <PresentationFormat>Personalizado</PresentationFormat>
  <Paragraphs>193</Paragraphs>
  <Slides>16</Slides>
  <Notes>16</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Quattrocento</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Johan Camilo Tamara Rodriguez</cp:lastModifiedBy>
  <cp:revision>3</cp:revision>
  <dcterms:created xsi:type="dcterms:W3CDTF">2025-09-25T17:30:28Z</dcterms:created>
  <dcterms:modified xsi:type="dcterms:W3CDTF">2025-09-25T17:59:24Z</dcterms:modified>
</cp:coreProperties>
</file>